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3.xml" ContentType="application/vnd.openxmlformats-officedocument.themeOverride+xml"/>
  <Override PartName="/ppt/charts/chart11.xml" ContentType="application/vnd.openxmlformats-officedocument.drawingml.chart+xml"/>
  <Override PartName="/ppt/theme/themeOverride4.xml" ContentType="application/vnd.openxmlformats-officedocument.themeOverride+xml"/>
  <Override PartName="/ppt/charts/chart12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72" r:id="rId2"/>
    <p:sldId id="289" r:id="rId3"/>
    <p:sldId id="290" r:id="rId4"/>
    <p:sldId id="291" r:id="rId5"/>
    <p:sldId id="286" r:id="rId6"/>
    <p:sldId id="281" r:id="rId7"/>
    <p:sldId id="264" r:id="rId8"/>
    <p:sldId id="275" r:id="rId9"/>
    <p:sldId id="293" r:id="rId10"/>
    <p:sldId id="284" r:id="rId11"/>
    <p:sldId id="273" r:id="rId12"/>
    <p:sldId id="282" r:id="rId13"/>
    <p:sldId id="295" r:id="rId14"/>
    <p:sldId id="260" r:id="rId15"/>
    <p:sldId id="287" r:id="rId16"/>
    <p:sldId id="300" r:id="rId17"/>
    <p:sldId id="277" r:id="rId18"/>
    <p:sldId id="279" r:id="rId19"/>
    <p:sldId id="296" r:id="rId20"/>
    <p:sldId id="280" r:id="rId21"/>
    <p:sldId id="283" r:id="rId22"/>
    <p:sldId id="256" r:id="rId23"/>
    <p:sldId id="257" r:id="rId24"/>
    <p:sldId id="269" r:id="rId25"/>
    <p:sldId id="270" r:id="rId26"/>
    <p:sldId id="298" r:id="rId27"/>
    <p:sldId id="274" r:id="rId28"/>
    <p:sldId id="285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CC00"/>
    <a:srgbClr val="FFFF66"/>
    <a:srgbClr val="FF5050"/>
    <a:srgbClr val="8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3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4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ნიმ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x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Sheet1!$B$2:$B$15</c:f>
              <c:numCache>
                <c:formatCode>0%</c:formatCode>
                <c:ptCount val="14"/>
                <c:pt idx="0">
                  <c:v>0.64400000000000002</c:v>
                </c:pt>
                <c:pt idx="1">
                  <c:v>0.52900000000000003</c:v>
                </c:pt>
                <c:pt idx="2">
                  <c:v>0.56499999999999995</c:v>
                </c:pt>
                <c:pt idx="3">
                  <c:v>0.54700000000000004</c:v>
                </c:pt>
                <c:pt idx="4">
                  <c:v>0.56100000000000005</c:v>
                </c:pt>
                <c:pt idx="5">
                  <c:v>0.57899999999999996</c:v>
                </c:pt>
                <c:pt idx="6">
                  <c:v>0.46800000000000003</c:v>
                </c:pt>
                <c:pt idx="7">
                  <c:v>0.441</c:v>
                </c:pt>
                <c:pt idx="8">
                  <c:v>0.442</c:v>
                </c:pt>
                <c:pt idx="9">
                  <c:v>0.34699999999999998</c:v>
                </c:pt>
                <c:pt idx="10">
                  <c:v>0.35</c:v>
                </c:pt>
                <c:pt idx="11">
                  <c:v>0.28000000000000003</c:v>
                </c:pt>
                <c:pt idx="12">
                  <c:v>0.3</c:v>
                </c:pt>
                <c:pt idx="13">
                  <c:v>0.26300000000000001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ჰეტერო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circle"/>
            <c:size val="7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Sheet1!$C$2:$C$15</c:f>
              <c:numCache>
                <c:formatCode>0%</c:formatCode>
                <c:ptCount val="14"/>
                <c:pt idx="0">
                  <c:v>0.30099999999999999</c:v>
                </c:pt>
                <c:pt idx="1">
                  <c:v>0.35099999999999998</c:v>
                </c:pt>
                <c:pt idx="2">
                  <c:v>0.39500000000000002</c:v>
                </c:pt>
                <c:pt idx="3">
                  <c:v>0.36</c:v>
                </c:pt>
                <c:pt idx="4">
                  <c:v>0.376</c:v>
                </c:pt>
                <c:pt idx="5">
                  <c:v>0.379</c:v>
                </c:pt>
                <c:pt idx="6">
                  <c:v>0.44400000000000001</c:v>
                </c:pt>
                <c:pt idx="7">
                  <c:v>0.47899999999999998</c:v>
                </c:pt>
                <c:pt idx="8">
                  <c:v>0.44800000000000001</c:v>
                </c:pt>
                <c:pt idx="9">
                  <c:v>0.5</c:v>
                </c:pt>
                <c:pt idx="10">
                  <c:v>0.53</c:v>
                </c:pt>
                <c:pt idx="11">
                  <c:v>0.5</c:v>
                </c:pt>
                <c:pt idx="12">
                  <c:v>0.51</c:v>
                </c:pt>
                <c:pt idx="13">
                  <c:v>0.52700000000000002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მსმ</c:v>
                </c:pt>
              </c:strCache>
            </c:strRef>
          </c:tx>
          <c:spPr>
            <a:ln w="254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 w="12700">
                <a:solidFill>
                  <a:srgbClr val="FFC0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Sheet1!$D$2:$D$15</c:f>
              <c:numCache>
                <c:formatCode>0%</c:formatCode>
                <c:ptCount val="14"/>
                <c:pt idx="0">
                  <c:v>3.6999999999999998E-2</c:v>
                </c:pt>
                <c:pt idx="1">
                  <c:v>3.3000000000000002E-2</c:v>
                </c:pt>
                <c:pt idx="2">
                  <c:v>1.4E-2</c:v>
                </c:pt>
                <c:pt idx="3">
                  <c:v>3.2000000000000001E-2</c:v>
                </c:pt>
                <c:pt idx="4">
                  <c:v>1.4E-2</c:v>
                </c:pt>
                <c:pt idx="5">
                  <c:v>1.7999999999999999E-2</c:v>
                </c:pt>
                <c:pt idx="6">
                  <c:v>5.7000000000000002E-2</c:v>
                </c:pt>
                <c:pt idx="7">
                  <c:v>5.8999999999999997E-2</c:v>
                </c:pt>
                <c:pt idx="8">
                  <c:v>0.08</c:v>
                </c:pt>
                <c:pt idx="9">
                  <c:v>0.13100000000000001</c:v>
                </c:pt>
                <c:pt idx="10">
                  <c:v>0.11</c:v>
                </c:pt>
                <c:pt idx="11">
                  <c:v>0.2</c:v>
                </c:pt>
                <c:pt idx="12">
                  <c:v>0.18</c:v>
                </c:pt>
                <c:pt idx="13">
                  <c:v>0.19500000000000001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4193536"/>
        <c:axId val="185689216"/>
      </c:lineChart>
      <c:catAx>
        <c:axId val="26419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85689216"/>
        <c:crosses val="autoZero"/>
        <c:auto val="1"/>
        <c:lblAlgn val="ctr"/>
        <c:lblOffset val="100"/>
        <c:noMultiLvlLbl val="0"/>
      </c:catAx>
      <c:valAx>
        <c:axId val="185689216"/>
        <c:scaling>
          <c:orientation val="minMax"/>
          <c:max val="0.70000000000000062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64193536"/>
        <c:crosses val="autoZero"/>
        <c:crossBetween val="between"/>
        <c:majorUnit val="0.1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სცენარი 1: გამოვლენის არსებული ტენდენცია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5.9043869718353595E-17"/>
                  <c:y val="8.22481151473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6103059581321633E-3"/>
                  <c:y val="1.3708019191226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>
                  <c:v>4800</c:v>
                </c:pt>
                <c:pt idx="1">
                  <c:v>5500</c:v>
                </c:pt>
                <c:pt idx="2">
                  <c:v>6200</c:v>
                </c:pt>
                <c:pt idx="3">
                  <c:v>6900</c:v>
                </c:pt>
                <c:pt idx="4">
                  <c:v>7600</c:v>
                </c:pt>
                <c:pt idx="5">
                  <c:v>8300</c:v>
                </c:pt>
                <c:pt idx="6">
                  <c:v>9000</c:v>
                </c:pt>
                <c:pt idx="7">
                  <c:v>9700</c:v>
                </c:pt>
                <c:pt idx="8">
                  <c:v>10400</c:v>
                </c:pt>
                <c:pt idx="9">
                  <c:v>11100</c:v>
                </c:pt>
                <c:pt idx="10">
                  <c:v>11800</c:v>
                </c:pt>
                <c:pt idx="11">
                  <c:v>12500</c:v>
                </c:pt>
                <c:pt idx="12">
                  <c:v>13200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სცენარი 2: გამოვლენის ინტენსიფიკაცია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Sheet1!$C$2:$C$14</c:f>
              <c:numCache>
                <c:formatCode>#,##0</c:formatCode>
                <c:ptCount val="13"/>
                <c:pt idx="0">
                  <c:v>4800</c:v>
                </c:pt>
                <c:pt idx="1">
                  <c:v>6400</c:v>
                </c:pt>
                <c:pt idx="2">
                  <c:v>8100</c:v>
                </c:pt>
                <c:pt idx="3">
                  <c:v>8240</c:v>
                </c:pt>
                <c:pt idx="4">
                  <c:v>8410</c:v>
                </c:pt>
                <c:pt idx="5">
                  <c:v>8580</c:v>
                </c:pt>
                <c:pt idx="6">
                  <c:v>8780</c:v>
                </c:pt>
                <c:pt idx="7">
                  <c:v>8980</c:v>
                </c:pt>
                <c:pt idx="8">
                  <c:v>9000</c:v>
                </c:pt>
                <c:pt idx="9">
                  <c:v>9020</c:v>
                </c:pt>
                <c:pt idx="10">
                  <c:v>9040</c:v>
                </c:pt>
                <c:pt idx="11">
                  <c:v>9070</c:v>
                </c:pt>
                <c:pt idx="12">
                  <c:v>9100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10"/>
        <c:axId val="262630912"/>
        <c:axId val="274237120"/>
      </c:barChart>
      <c:catAx>
        <c:axId val="26263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74237120"/>
        <c:crosses val="autoZero"/>
        <c:auto val="1"/>
        <c:lblAlgn val="ctr"/>
        <c:lblOffset val="100"/>
        <c:noMultiLvlLbl val="0"/>
      </c:catAx>
      <c:valAx>
        <c:axId val="27423712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2630912"/>
        <c:crosses val="autoZero"/>
        <c:crossBetween val="between"/>
        <c:dispUnits>
          <c:builtInUnit val="thousands"/>
          <c:dispUnitsLbl>
            <c:tx>
              <c:rich>
                <a:bodyPr/>
                <a:lstStyle/>
                <a:p>
                  <a:pPr>
                    <a:defRPr/>
                  </a:pPr>
                  <a:r>
                    <a:rPr lang="ka-GE" dirty="0" smtClean="0"/>
                    <a:t>ათასი</a:t>
                  </a:r>
                  <a:endParaRPr lang="en-US" dirty="0"/>
                </a:p>
              </c:rich>
            </c:tx>
          </c:dispUnitsLbl>
        </c:dispUnits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სცენარი 1: გამოვლენისარსებული ტენდენცია (სულ 211.0 მილიონი ლარი)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>
                  <c:v>9192000</c:v>
                </c:pt>
                <c:pt idx="1">
                  <c:v>10290500</c:v>
                </c:pt>
                <c:pt idx="2">
                  <c:v>11259200</c:v>
                </c:pt>
                <c:pt idx="3">
                  <c:v>12447600</c:v>
                </c:pt>
                <c:pt idx="4">
                  <c:v>13710400</c:v>
                </c:pt>
                <c:pt idx="5">
                  <c:v>14973200</c:v>
                </c:pt>
                <c:pt idx="6">
                  <c:v>16236000</c:v>
                </c:pt>
                <c:pt idx="7">
                  <c:v>17353300</c:v>
                </c:pt>
                <c:pt idx="8">
                  <c:v>18605600</c:v>
                </c:pt>
                <c:pt idx="9">
                  <c:v>19857900</c:v>
                </c:pt>
                <c:pt idx="10">
                  <c:v>21110200</c:v>
                </c:pt>
                <c:pt idx="11">
                  <c:v>22362500</c:v>
                </c:pt>
                <c:pt idx="12">
                  <c:v>23614800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სცენარი 2: გამოვლენის ინტენსიფიკაცია (სულ 194.4 მილიონი ლარი)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Sheet1!$C$2:$C$14</c:f>
              <c:numCache>
                <c:formatCode>#,##0</c:formatCode>
                <c:ptCount val="13"/>
                <c:pt idx="0">
                  <c:v>9192000</c:v>
                </c:pt>
                <c:pt idx="1">
                  <c:v>12161500</c:v>
                </c:pt>
                <c:pt idx="2">
                  <c:v>14709600</c:v>
                </c:pt>
                <c:pt idx="3">
                  <c:v>14901040</c:v>
                </c:pt>
                <c:pt idx="4">
                  <c:v>15171640</c:v>
                </c:pt>
                <c:pt idx="5">
                  <c:v>15478320</c:v>
                </c:pt>
                <c:pt idx="6">
                  <c:v>15839120</c:v>
                </c:pt>
                <c:pt idx="7">
                  <c:v>16065220</c:v>
                </c:pt>
                <c:pt idx="8">
                  <c:v>16101000</c:v>
                </c:pt>
                <c:pt idx="9">
                  <c:v>16136780</c:v>
                </c:pt>
                <c:pt idx="10">
                  <c:v>16172560</c:v>
                </c:pt>
                <c:pt idx="11">
                  <c:v>16226230</c:v>
                </c:pt>
                <c:pt idx="12">
                  <c:v>16279900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0"/>
        <c:axId val="269071872"/>
        <c:axId val="274239424"/>
      </c:barChart>
      <c:catAx>
        <c:axId val="269071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74239424"/>
        <c:crosses val="autoZero"/>
        <c:auto val="1"/>
        <c:lblAlgn val="ctr"/>
        <c:lblOffset val="100"/>
        <c:noMultiLvlLbl val="0"/>
      </c:catAx>
      <c:valAx>
        <c:axId val="2742394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9071872"/>
        <c:crosses val="autoZero"/>
        <c:crossBetween val="between"/>
        <c:dispUnits>
          <c:builtInUnit val="millions"/>
          <c:dispUnitsLbl>
            <c:tx>
              <c:rich>
                <a:bodyPr/>
                <a:lstStyle/>
                <a:p>
                  <a:pPr>
                    <a:defRPr/>
                  </a:pPr>
                  <a:r>
                    <a:rPr lang="ka-GE" dirty="0" smtClean="0"/>
                    <a:t>მილიონი</a:t>
                  </a:r>
                  <a:endParaRPr lang="en-US" dirty="0"/>
                </a:p>
              </c:rich>
            </c:tx>
          </c:dispUnitsLbl>
        </c:dispUnits>
      </c:valAx>
    </c:plotArea>
    <c:legend>
      <c:legendPos val="t"/>
      <c:overlay val="0"/>
      <c:txPr>
        <a:bodyPr/>
        <a:lstStyle/>
        <a:p>
          <a:pPr>
            <a:defRPr sz="15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სცენარი 1: გამოვლენის არსებული ტენდენცია (სულ 33.9 მილიონი ლარი)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>
                  <c:v>2509300</c:v>
                </c:pt>
                <c:pt idx="1">
                  <c:v>2618400</c:v>
                </c:pt>
                <c:pt idx="2">
                  <c:v>2618400</c:v>
                </c:pt>
                <c:pt idx="3">
                  <c:v>2618400</c:v>
                </c:pt>
                <c:pt idx="4">
                  <c:v>2618400</c:v>
                </c:pt>
                <c:pt idx="5">
                  <c:v>2618400</c:v>
                </c:pt>
                <c:pt idx="6">
                  <c:v>2618400</c:v>
                </c:pt>
                <c:pt idx="7">
                  <c:v>2618400</c:v>
                </c:pt>
                <c:pt idx="8">
                  <c:v>2618400</c:v>
                </c:pt>
                <c:pt idx="9">
                  <c:v>2618400</c:v>
                </c:pt>
                <c:pt idx="10">
                  <c:v>2618400</c:v>
                </c:pt>
                <c:pt idx="11">
                  <c:v>2618400</c:v>
                </c:pt>
                <c:pt idx="12">
                  <c:v>2618400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სცენარი 2: გამოვლენის ინტენსიფიკაცია (სულ 20.8 მილიონი ლარი)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Sheet1!$C$2:$C$14</c:f>
              <c:numCache>
                <c:formatCode>#,##0</c:formatCode>
                <c:ptCount val="13"/>
                <c:pt idx="0">
                  <c:v>2509300</c:v>
                </c:pt>
                <c:pt idx="1">
                  <c:v>3054800</c:v>
                </c:pt>
                <c:pt idx="2">
                  <c:v>3491200</c:v>
                </c:pt>
                <c:pt idx="3">
                  <c:v>2618400</c:v>
                </c:pt>
                <c:pt idx="4">
                  <c:v>1745600</c:v>
                </c:pt>
                <c:pt idx="5">
                  <c:v>1309200</c:v>
                </c:pt>
                <c:pt idx="6">
                  <c:v>872800</c:v>
                </c:pt>
                <c:pt idx="7">
                  <c:v>872800</c:v>
                </c:pt>
                <c:pt idx="8">
                  <c:v>872800</c:v>
                </c:pt>
                <c:pt idx="9">
                  <c:v>872800</c:v>
                </c:pt>
                <c:pt idx="10">
                  <c:v>872800</c:v>
                </c:pt>
                <c:pt idx="11">
                  <c:v>872800</c:v>
                </c:pt>
                <c:pt idx="12">
                  <c:v>872800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0"/>
        <c:axId val="269072384"/>
        <c:axId val="274241728"/>
      </c:barChart>
      <c:catAx>
        <c:axId val="26907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74241728"/>
        <c:crosses val="autoZero"/>
        <c:auto val="1"/>
        <c:lblAlgn val="ctr"/>
        <c:lblOffset val="100"/>
        <c:noMultiLvlLbl val="0"/>
      </c:catAx>
      <c:valAx>
        <c:axId val="27424172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9072384"/>
        <c:crosses val="autoZero"/>
        <c:crossBetween val="between"/>
        <c:dispUnits>
          <c:builtInUnit val="millions"/>
          <c:dispUnitsLbl>
            <c:tx>
              <c:rich>
                <a:bodyPr/>
                <a:lstStyle/>
                <a:p>
                  <a:pPr>
                    <a:defRPr/>
                  </a:pPr>
                  <a:r>
                    <a:rPr lang="ka-GE" dirty="0" smtClean="0"/>
                    <a:t>მილიონი</a:t>
                  </a:r>
                  <a:endParaRPr lang="en-US" dirty="0"/>
                </a:p>
              </c:rich>
            </c:tx>
          </c:dispUnitsLbl>
        </c:dispUnits>
      </c:valAx>
    </c:plotArea>
    <c:legend>
      <c:legendPos val="t"/>
      <c:overlay val="0"/>
      <c:txPr>
        <a:bodyPr/>
        <a:lstStyle/>
        <a:p>
          <a:pPr>
            <a:defRPr sz="15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Pt>
            <c:idx val="3"/>
            <c:bubble3D val="0"/>
            <c:spPr>
              <a:solidFill>
                <a:srgbClr val="7030A0"/>
              </a:solidFill>
            </c:spPr>
          </c:dPt>
          <c:dPt>
            <c:idx val="5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5.2828889809826807E-2"/>
                  <c:y val="-0.1243236241686612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0622070267532359"/>
                  <c:y val="-0.3899563370198014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33918128654970758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70760233918131"/>
                      <c:h val="0.1169256457599336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7.9758484136852478E-2"/>
                  <c:y val="3.054995572470189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ნარკოტიკების მოხარება</c:v>
                </c:pt>
                <c:pt idx="1">
                  <c:v>ჰეტეროსექსუალური კონტაქტი</c:v>
                </c:pt>
                <c:pt idx="2">
                  <c:v>სექსი მამაკაცებს შორის</c:v>
                </c:pt>
                <c:pt idx="3">
                  <c:v>დედიდან ბავშვზე</c:v>
                </c:pt>
                <c:pt idx="4">
                  <c:v>სისხლის გადასხმა</c:v>
                </c:pt>
                <c:pt idx="5">
                  <c:v>დაუდგენელი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0.43099999999999999</c:v>
                </c:pt>
                <c:pt idx="1">
                  <c:v>0.44400000000000001</c:v>
                </c:pt>
                <c:pt idx="2">
                  <c:v>9.8000000000000004E-2</c:v>
                </c:pt>
                <c:pt idx="3">
                  <c:v>1.4999999999999999E-2</c:v>
                </c:pt>
                <c:pt idx="4">
                  <c:v>5.0000000000000001E-3</c:v>
                </c:pt>
                <c:pt idx="5">
                  <c:v>8.0000000000000002E-3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სავარაუდო რიცხვი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7200</c:v>
                </c:pt>
                <c:pt idx="1">
                  <c:v>7900</c:v>
                </c:pt>
                <c:pt idx="2">
                  <c:v>8700</c:v>
                </c:pt>
                <c:pt idx="3">
                  <c:v>9400</c:v>
                </c:pt>
                <c:pt idx="4">
                  <c:v>10000</c:v>
                </c:pt>
                <c:pt idx="5">
                  <c:v>11000</c:v>
                </c:pt>
                <c:pt idx="6">
                  <c:v>12000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67379712"/>
        <c:axId val="171382400"/>
      </c:barChart>
      <c:catAx>
        <c:axId val="26737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1382400"/>
        <c:crosses val="autoZero"/>
        <c:auto val="1"/>
        <c:lblAlgn val="ctr"/>
        <c:lblOffset val="100"/>
        <c:noMultiLvlLbl val="0"/>
      </c:catAx>
      <c:valAx>
        <c:axId val="1713824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67379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 on ART</c:v>
                </c:pt>
              </c:strCache>
            </c:strRef>
          </c:tx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51</c:v>
                </c:pt>
                <c:pt idx="1">
                  <c:v>150</c:v>
                </c:pt>
                <c:pt idx="2">
                  <c:v>266</c:v>
                </c:pt>
                <c:pt idx="3">
                  <c:v>346</c:v>
                </c:pt>
                <c:pt idx="4">
                  <c:v>498</c:v>
                </c:pt>
                <c:pt idx="5">
                  <c:v>723</c:v>
                </c:pt>
                <c:pt idx="6">
                  <c:v>919</c:v>
                </c:pt>
                <c:pt idx="7">
                  <c:v>1245</c:v>
                </c:pt>
                <c:pt idx="8">
                  <c:v>1640</c:v>
                </c:pt>
                <c:pt idx="9">
                  <c:v>2092</c:v>
                </c:pt>
                <c:pt idx="10">
                  <c:v>2541</c:v>
                </c:pt>
                <c:pt idx="11">
                  <c:v>3044</c:v>
                </c:pt>
                <c:pt idx="12">
                  <c:v>3638</c:v>
                </c:pt>
                <c:pt idx="13">
                  <c:v>4018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72588800"/>
        <c:axId val="178215104"/>
      </c:barChart>
      <c:catAx>
        <c:axId val="27258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en-US"/>
          </a:p>
        </c:txPr>
        <c:crossAx val="178215104"/>
        <c:crosses val="autoZero"/>
        <c:auto val="1"/>
        <c:lblAlgn val="ctr"/>
        <c:lblOffset val="100"/>
        <c:noMultiLvlLbl val="0"/>
      </c:catAx>
      <c:valAx>
        <c:axId val="17821510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599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ka-GE" dirty="0" smtClean="0"/>
                  <a:t>არვ მკურნალობაზე მყოფი პირები</a:t>
                </a:r>
                <a:endParaRPr lang="en-US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72588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399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უკრაინა</c:v>
                </c:pt>
                <c:pt idx="1">
                  <c:v>აზერბაიჯანი</c:v>
                </c:pt>
                <c:pt idx="2">
                  <c:v>ყირგიზეთი</c:v>
                </c:pt>
                <c:pt idx="3">
                  <c:v>ყაზახეთი</c:v>
                </c:pt>
                <c:pt idx="4">
                  <c:v>მოლდოვა</c:v>
                </c:pt>
                <c:pt idx="5">
                  <c:v>სომხეთი</c:v>
                </c:pt>
                <c:pt idx="6">
                  <c:v>ლიტვა</c:v>
                </c:pt>
                <c:pt idx="7">
                  <c:v>ტაჯიკეთი</c:v>
                </c:pt>
                <c:pt idx="8">
                  <c:v>ბელარუსი</c:v>
                </c:pt>
                <c:pt idx="9">
                  <c:v>საქართველო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0.59</c:v>
                </c:pt>
                <c:pt idx="1">
                  <c:v>0.61</c:v>
                </c:pt>
                <c:pt idx="2">
                  <c:v>0.62</c:v>
                </c:pt>
                <c:pt idx="3">
                  <c:v>0.64</c:v>
                </c:pt>
                <c:pt idx="4">
                  <c:v>0.69</c:v>
                </c:pt>
                <c:pt idx="5">
                  <c:v>0.69</c:v>
                </c:pt>
                <c:pt idx="6">
                  <c:v>0.74</c:v>
                </c:pt>
                <c:pt idx="7">
                  <c:v>0.74</c:v>
                </c:pt>
                <c:pt idx="8">
                  <c:v>0.79</c:v>
                </c:pt>
                <c:pt idx="9">
                  <c:v>0.88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73049600"/>
        <c:axId val="206703424"/>
      </c:barChart>
      <c:catAx>
        <c:axId val="2730496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06703424"/>
        <c:crosses val="autoZero"/>
        <c:auto val="1"/>
        <c:lblAlgn val="ctr"/>
        <c:lblOffset val="100"/>
        <c:noMultiLvlLbl val="0"/>
      </c:catAx>
      <c:valAx>
        <c:axId val="20670342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273049600"/>
        <c:crosses val="autoZero"/>
        <c:crossBetween val="between"/>
      </c:valAx>
      <c:spPr>
        <a:noFill/>
        <a:ln w="25392">
          <a:noFill/>
        </a:ln>
      </c:spPr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აღმოსავლეთ ევროპის რეგიონი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გამოვლენილია</c:v>
                </c:pt>
                <c:pt idx="1">
                  <c:v>მკურნალობაზეა</c:v>
                </c:pt>
                <c:pt idx="2">
                  <c:v>ვირუსი არაგანსაზღვრადია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0.68</c:v>
                </c:pt>
                <c:pt idx="1">
                  <c:v>0.28000000000000003</c:v>
                </c:pt>
                <c:pt idx="2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საქართველო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გამოვლენილია</c:v>
                </c:pt>
                <c:pt idx="1">
                  <c:v>მკურნალობაზეა</c:v>
                </c:pt>
                <c:pt idx="2">
                  <c:v>ვირუსი არაგანსაზღვრადია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0.42</c:v>
                </c:pt>
                <c:pt idx="1">
                  <c:v>0.32</c:v>
                </c:pt>
                <c:pt idx="2">
                  <c:v>0.28000000000000003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10"/>
        <c:axId val="273050112"/>
        <c:axId val="267683520"/>
      </c:barChart>
      <c:catAx>
        <c:axId val="27305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67683520"/>
        <c:crosses val="autoZero"/>
        <c:auto val="1"/>
        <c:lblAlgn val="ctr"/>
        <c:lblOffset val="100"/>
        <c:noMultiLvlLbl val="0"/>
      </c:catAx>
      <c:valAx>
        <c:axId val="26768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73050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ახალი ინფექციების სავარაუდო რაოდენობა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1000</c:v>
                </c:pt>
                <c:pt idx="1">
                  <c:v>1100</c:v>
                </c:pt>
                <c:pt idx="2">
                  <c:v>1200</c:v>
                </c:pt>
                <c:pt idx="3">
                  <c:v>1100</c:v>
                </c:pt>
                <c:pt idx="4">
                  <c:v>1100</c:v>
                </c:pt>
                <c:pt idx="5">
                  <c:v>1100</c:v>
                </c:pt>
                <c:pt idx="6">
                  <c:v>1100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გამოვლენილი შემთხვევების რაოდენობა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455</c:v>
                </c:pt>
                <c:pt idx="1">
                  <c:v>424</c:v>
                </c:pt>
                <c:pt idx="2">
                  <c:v>526</c:v>
                </c:pt>
                <c:pt idx="3">
                  <c:v>490</c:v>
                </c:pt>
                <c:pt idx="4">
                  <c:v>564</c:v>
                </c:pt>
                <c:pt idx="5">
                  <c:v>717</c:v>
                </c:pt>
                <c:pt idx="6">
                  <c:v>719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73089024"/>
        <c:axId val="267687552"/>
      </c:barChart>
      <c:catAx>
        <c:axId val="27308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7687552"/>
        <c:crosses val="autoZero"/>
        <c:auto val="1"/>
        <c:lblAlgn val="ctr"/>
        <c:lblOffset val="100"/>
        <c:noMultiLvlLbl val="0"/>
      </c:catAx>
      <c:valAx>
        <c:axId val="2676875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7308902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 b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შიდსის ცენტრი და კონტრაქტორები</c:v>
                </c:pt>
              </c:strCache>
            </c:strRef>
          </c:tx>
          <c:spPr>
            <a:solidFill>
              <a:srgbClr val="336699"/>
            </a:solidFill>
          </c:spPr>
          <c:invertIfNegative val="0"/>
          <c:dLbls>
            <c:dLbl>
              <c:idx val="0"/>
              <c:layout>
                <c:manualLayout>
                  <c:x val="4.6728971962616819E-3"/>
                  <c:y val="5.555554340429922E-3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tx1"/>
                        </a:solidFill>
                      </a:rPr>
                      <a:t>55%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 dirty="0" smtClean="0">
                        <a:solidFill>
                          <a:schemeClr val="tx1"/>
                        </a:solidFill>
                      </a:rPr>
                      <a:t>60%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60%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2016 წ.</c:v>
                </c:pt>
                <c:pt idx="2">
                  <c:v>2017 წლის 10 თვე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0.55000000000000004</c:v>
                </c:pt>
                <c:pt idx="2" formatCode="0%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დკსჯეც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3.2628439153099317E-3"/>
                  <c:y val="1.3888885851074836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tx1"/>
                        </a:solidFill>
                      </a:rPr>
                      <a:t>16%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tx1"/>
                        </a:solidFill>
                      </a:rPr>
                      <a:t>12%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smtClean="0"/>
                      <a:t>12%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2016 წ.</c:v>
                </c:pt>
                <c:pt idx="2">
                  <c:v>2017 წლის 10 თვე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0.16</c:v>
                </c:pt>
                <c:pt idx="2" formatCode="0%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არასამთავრობო ორგანიზაციები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600" b="1" dirty="0" smtClean="0">
                        <a:solidFill>
                          <a:schemeClr val="tx1"/>
                        </a:solidFill>
                      </a:rPr>
                      <a:t>9%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tx1"/>
                        </a:solidFill>
                      </a:rPr>
                      <a:t>20%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smtClean="0"/>
                      <a:t>20%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2016 წ.</c:v>
                </c:pt>
                <c:pt idx="2">
                  <c:v>2017 წლის 10 თვე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%">
                  <c:v>0.09</c:v>
                </c:pt>
                <c:pt idx="2" formatCode="0%">
                  <c:v>0.2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სხვა დაწესებულებები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tx1"/>
                        </a:solidFill>
                      </a:rPr>
                      <a:t>20%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 smtClean="0">
                        <a:solidFill>
                          <a:schemeClr val="tx1"/>
                        </a:solidFill>
                      </a:rPr>
                      <a:t>8%</a:t>
                    </a:r>
                    <a:endParaRPr lang="en-US" sz="1600" b="1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smtClean="0"/>
                      <a:t>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2016 წ.</c:v>
                </c:pt>
                <c:pt idx="2">
                  <c:v>2017 წლის 10 თვე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 formatCode="0%">
                  <c:v>0.2</c:v>
                </c:pt>
                <c:pt idx="2" formatCode="0%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"/>
        <c:axId val="273089536"/>
        <c:axId val="267686400"/>
      </c:barChart>
      <c:catAx>
        <c:axId val="273089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0" i="1"/>
            </a:pPr>
            <a:endParaRPr lang="en-US"/>
          </a:p>
        </c:txPr>
        <c:crossAx val="267686400"/>
        <c:crosses val="autoZero"/>
        <c:auto val="1"/>
        <c:lblAlgn val="ctr"/>
        <c:lblOffset val="100"/>
        <c:noMultiLvlLbl val="0"/>
      </c:catAx>
      <c:valAx>
        <c:axId val="267686400"/>
        <c:scaling>
          <c:orientation val="minMax"/>
        </c:scaling>
        <c:delete val="1"/>
        <c:axPos val="l"/>
        <c:majorGridlines/>
        <c:numFmt formatCode="0%" sourceLinked="1"/>
        <c:majorTickMark val="out"/>
        <c:minorTickMark val="none"/>
        <c:tickLblPos val="nextTo"/>
        <c:crossAx val="273089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493183887728324"/>
          <c:y val="0.30273834148330236"/>
          <c:w val="0.33506816112271681"/>
          <c:h val="0.3889675439703534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სცენარი 1: გამოვლენის არსებული ტენდენცია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10305958132045E-2"/>
                  <c:y val="2.74160383824537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750</c:v>
                </c:pt>
                <c:pt idx="1">
                  <c:v>760</c:v>
                </c:pt>
                <c:pt idx="2">
                  <c:v>770</c:v>
                </c:pt>
                <c:pt idx="3">
                  <c:v>780</c:v>
                </c:pt>
                <c:pt idx="4">
                  <c:v>790</c:v>
                </c:pt>
                <c:pt idx="5">
                  <c:v>800</c:v>
                </c:pt>
                <c:pt idx="6">
                  <c:v>810</c:v>
                </c:pt>
                <c:pt idx="7">
                  <c:v>820</c:v>
                </c:pt>
                <c:pt idx="8">
                  <c:v>830</c:v>
                </c:pt>
                <c:pt idx="9">
                  <c:v>840</c:v>
                </c:pt>
                <c:pt idx="10">
                  <c:v>850</c:v>
                </c:pt>
                <c:pt idx="11">
                  <c:v>860</c:v>
                </c:pt>
                <c:pt idx="12">
                  <c:v>870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სცენარი 2: გამოვლენის ინტენსიფიკაცია</c:v>
                </c:pt>
              </c:strCache>
            </c:strRef>
          </c:tx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2206119162640902E-3"/>
                  <c:y val="1.0966415352981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Sheet1!$A$2:$A$14</c:f>
              <c:numCache>
                <c:formatCode>General</c:formatCode>
                <c:ptCount val="1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  <c:pt idx="11">
                  <c:v>2029</c:v>
                </c:pt>
                <c:pt idx="12">
                  <c:v>2030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750</c:v>
                </c:pt>
                <c:pt idx="1">
                  <c:v>1900</c:v>
                </c:pt>
                <c:pt idx="2">
                  <c:v>1600</c:v>
                </c:pt>
                <c:pt idx="3">
                  <c:v>140</c:v>
                </c:pt>
                <c:pt idx="4">
                  <c:v>120</c:v>
                </c:pt>
                <c:pt idx="5">
                  <c:v>110</c:v>
                </c:pt>
                <c:pt idx="6">
                  <c:v>100</c:v>
                </c:pt>
                <c:pt idx="7">
                  <c:v>95</c:v>
                </c:pt>
                <c:pt idx="8">
                  <c:v>95</c:v>
                </c:pt>
                <c:pt idx="9">
                  <c:v>95</c:v>
                </c:pt>
                <c:pt idx="10">
                  <c:v>95</c:v>
                </c:pt>
                <c:pt idx="11">
                  <c:v>95</c:v>
                </c:pt>
                <c:pt idx="12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10"/>
        <c:axId val="262629376"/>
        <c:axId val="267602176"/>
      </c:barChart>
      <c:catAx>
        <c:axId val="262629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7602176"/>
        <c:crosses val="autoZero"/>
        <c:auto val="1"/>
        <c:lblAlgn val="ctr"/>
        <c:lblOffset val="100"/>
        <c:noMultiLvlLbl val="0"/>
      </c:catAx>
      <c:valAx>
        <c:axId val="267602176"/>
        <c:scaling>
          <c:orientation val="minMax"/>
          <c:max val="22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62629376"/>
        <c:crosses val="autoZero"/>
        <c:crossBetween val="between"/>
        <c:majorUnit val="200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0.00979</cdr:x>
      <cdr:y>0.27096</cdr:y>
    </cdr:from>
    <cdr:to>
      <cdr:x>0.23492</cdr:x>
      <cdr:y>0.88716</cdr:y>
    </cdr:to>
    <cdr:grpSp>
      <cdr:nvGrpSpPr>
        <cdr:cNvPr id="8" name="Group 7"/>
        <cdr:cNvGrpSpPr/>
      </cdr:nvGrpSpPr>
      <cdr:grpSpPr>
        <a:xfrm xmlns:a="http://schemas.openxmlformats.org/drawingml/2006/main">
          <a:off x="76211" y="1238829"/>
          <a:ext cx="1752552" cy="2817267"/>
          <a:chOff x="698205" y="1257366"/>
          <a:chExt cx="1612650" cy="2700707"/>
        </a:xfrm>
      </cdr:grpSpPr>
      <cdr:sp macro="" textlink="">
        <cdr:nvSpPr>
          <cdr:cNvPr id="2" name="TextBox 1"/>
          <cdr:cNvSpPr txBox="1"/>
        </cdr:nvSpPr>
        <cdr:spPr>
          <a:xfrm xmlns:a="http://schemas.openxmlformats.org/drawingml/2006/main">
            <a:off x="698205" y="1257366"/>
            <a:ext cx="537210" cy="328715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pPr algn="ctr"/>
            <a:r>
              <a:rPr lang="en-US" sz="1400" b="1" dirty="0" smtClean="0">
                <a:solidFill>
                  <a:schemeClr val="bg1"/>
                </a:solidFill>
              </a:rPr>
              <a:t>398</a:t>
            </a:r>
            <a:endParaRPr lang="en-US" sz="1400" b="1" dirty="0">
              <a:solidFill>
                <a:schemeClr val="bg1"/>
              </a:solidFill>
            </a:endParaRPr>
          </a:p>
        </cdr:txBody>
      </cdr:sp>
      <cdr:sp macro="" textlink="">
        <cdr:nvSpPr>
          <cdr:cNvPr id="3" name="TextBox 1"/>
          <cdr:cNvSpPr txBox="1"/>
        </cdr:nvSpPr>
        <cdr:spPr>
          <a:xfrm xmlns:a="http://schemas.openxmlformats.org/drawingml/2006/main">
            <a:off x="1048781" y="3323374"/>
            <a:ext cx="537210" cy="328715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en-US" sz="1400" b="1" dirty="0" smtClean="0">
                <a:solidFill>
                  <a:schemeClr val="bg1"/>
                </a:solidFill>
              </a:rPr>
              <a:t>117</a:t>
            </a:r>
            <a:endParaRPr lang="en-US" sz="1400" b="1" dirty="0">
              <a:solidFill>
                <a:schemeClr val="bg1"/>
              </a:solidFill>
            </a:endParaRPr>
          </a:p>
        </cdr:txBody>
      </cdr:sp>
      <cdr:sp macro="" textlink="">
        <cdr:nvSpPr>
          <cdr:cNvPr id="4" name="TextBox 1"/>
          <cdr:cNvSpPr txBox="1"/>
        </cdr:nvSpPr>
        <cdr:spPr>
          <a:xfrm xmlns:a="http://schemas.openxmlformats.org/drawingml/2006/main">
            <a:off x="1399357" y="3629358"/>
            <a:ext cx="537210" cy="328715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en-US" sz="1400" b="1" dirty="0" smtClean="0">
                <a:solidFill>
                  <a:schemeClr val="bg1"/>
                </a:solidFill>
              </a:rPr>
              <a:t> 63</a:t>
            </a:r>
            <a:endParaRPr lang="en-US" sz="1400" b="1" dirty="0">
              <a:solidFill>
                <a:schemeClr val="bg1"/>
              </a:solidFill>
            </a:endParaRPr>
          </a:p>
        </cdr:txBody>
      </cdr:sp>
      <cdr:sp macro="" textlink="">
        <cdr:nvSpPr>
          <cdr:cNvPr id="5" name="TextBox 1"/>
          <cdr:cNvSpPr txBox="1"/>
        </cdr:nvSpPr>
        <cdr:spPr>
          <a:xfrm xmlns:a="http://schemas.openxmlformats.org/drawingml/2006/main">
            <a:off x="1668471" y="3017388"/>
            <a:ext cx="642384" cy="328715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ka-GE" sz="1400" b="1" dirty="0" smtClean="0">
                <a:solidFill>
                  <a:schemeClr val="bg1"/>
                </a:solidFill>
              </a:rPr>
              <a:t>   </a:t>
            </a:r>
            <a:r>
              <a:rPr lang="en-US" sz="1400" b="1" dirty="0" smtClean="0">
                <a:solidFill>
                  <a:schemeClr val="bg1"/>
                </a:solidFill>
              </a:rPr>
              <a:t>141</a:t>
            </a:r>
            <a:endParaRPr lang="en-US" sz="1400" b="1" dirty="0">
              <a:solidFill>
                <a:schemeClr val="bg1"/>
              </a:solidFill>
            </a:endParaRPr>
          </a:p>
        </cdr:txBody>
      </cdr:sp>
    </cdr:grpSp>
  </cdr:relSizeAnchor>
  <cdr:relSizeAnchor xmlns:cdr="http://schemas.openxmlformats.org/drawingml/2006/chartDrawing">
    <cdr:from>
      <cdr:x>0.36187</cdr:x>
      <cdr:y>0.36667</cdr:y>
    </cdr:from>
    <cdr:to>
      <cdr:x>0.43687</cdr:x>
      <cdr:y>0.44167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702296" y="1676400"/>
          <a:ext cx="560070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chemeClr val="bg1"/>
              </a:solidFill>
            </a:rPr>
            <a:t>320</a:t>
          </a:r>
          <a:endParaRPr lang="en-US" sz="1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0.57752</cdr:x>
      <cdr:y>0.81735</cdr:y>
    </cdr:from>
    <cdr:to>
      <cdr:x>0.65252</cdr:x>
      <cdr:y>0.89235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495800" y="3736907"/>
          <a:ext cx="583847" cy="342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chemeClr val="bg1"/>
              </a:solidFill>
            </a:rPr>
            <a:t>42</a:t>
          </a:r>
          <a:endParaRPr lang="en-US" sz="14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D2ED7FD4-560A-4C43-914B-29C29FBFAF16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34F48DFE-E0C1-4453-BD1A-9B57F60C8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8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23DD1A-50CA-4DE7-AC28-E85A8A7BF383}" type="slidenum">
              <a:rPr lang="en-US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14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888DD-E57B-4A2B-8FAD-0E7B0E6132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05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7F6E6B-F008-4629-8784-D492305DC91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96565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904239"/>
            <a:ext cx="6858000" cy="2387600"/>
          </a:xfrm>
        </p:spPr>
        <p:txBody>
          <a:bodyPr anchor="b">
            <a:normAutofit/>
          </a:bodyPr>
          <a:lstStyle>
            <a:lvl1pPr algn="ctr"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29685"/>
            <a:ext cx="6858000" cy="1655763"/>
          </a:xfrm>
        </p:spPr>
        <p:txBody>
          <a:bodyPr/>
          <a:lstStyle>
            <a:lvl1pPr marL="0" indent="0" algn="ctr">
              <a:spcBef>
                <a:spcPts val="450"/>
              </a:spcBef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477001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lIns="68580" tIns="34290" rIns="68580" bIns="34290" rtlCol="0" anchor="ctr" anchorCtr="0">
            <a:noAutofit/>
          </a:bodyPr>
          <a:lstStyle/>
          <a:p>
            <a:endParaRPr lang="en-US" sz="900" b="1" dirty="0">
              <a:solidFill>
                <a:schemeClr val="bg1"/>
              </a:solidFill>
            </a:endParaRPr>
          </a:p>
        </p:txBody>
      </p:sp>
      <p:pic>
        <p:nvPicPr>
          <p:cNvPr id="6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7135" y="533400"/>
            <a:ext cx="148216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117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234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9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9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6477001"/>
            <a:ext cx="9144000" cy="381001"/>
            <a:chOff x="0" y="6477000"/>
            <a:chExt cx="12192000" cy="381001"/>
          </a:xfrm>
        </p:grpSpPr>
        <p:sp>
          <p:nvSpPr>
            <p:cNvPr id="8" name="TextBox 7"/>
            <p:cNvSpPr txBox="1"/>
            <p:nvPr/>
          </p:nvSpPr>
          <p:spPr>
            <a:xfrm>
              <a:off x="0" y="6477001"/>
              <a:ext cx="12192000" cy="381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</p:spPr>
          <p:txBody>
            <a:bodyPr wrap="square" rtlCol="0" anchor="ctr" anchorCtr="0">
              <a:noAutofit/>
            </a:bodyPr>
            <a:lstStyle/>
            <a:p>
              <a:r>
                <a:rPr lang="en-US" sz="900" b="1" baseline="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</a:t>
              </a:r>
              <a:r>
                <a:rPr lang="ka-GE" sz="9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ინფექციური პათოლოგიის, შიდსის და კლინიკური იმუნოლოგიის ს/პ ცენტრი</a:t>
              </a:r>
              <a:endParaRPr lang="en-US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Picture 574" descr="AIDS_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200" y="6477000"/>
              <a:ext cx="370541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667084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77875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5265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40"/>
            <a:ext cx="7886700" cy="2852737"/>
          </a:xfrm>
        </p:spPr>
        <p:txBody>
          <a:bodyPr anchor="b"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142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26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006474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35391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80219"/>
            <a:ext cx="3868340" cy="380944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535391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380219"/>
            <a:ext cx="3887391" cy="380944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7084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560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9756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400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ka-G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ინფექციური პათოლოგიის, შიდსის და კლინიკური იმუნოლოგიის ს/პ ცენტრი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74" descr="AIDS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437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80769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2915"/>
            <a:ext cx="7886700" cy="463308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2F74B6E-41B2-425A-B187-D320256D8EC3}" type="datetimeFigureOut">
              <a:rPr lang="en-US" smtClean="0"/>
              <a:t>12/11/2017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DC170B-4D60-45B1-B904-937474DC63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6477002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Diseases, AIDS and</a:t>
            </a:r>
            <a:r>
              <a:rPr lang="en-US" sz="12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Clinical Immunology Research Center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574" descr="AIDS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477000"/>
            <a:ext cx="370541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050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5425" indent="-225425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6504" indent="-253604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04239"/>
            <a:ext cx="7391400" cy="2387600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აივ/შიდსი საქართველოში: შიდსის ეპიდემიის დასრულების პერსპექტივა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29685"/>
            <a:ext cx="7391400" cy="1655763"/>
          </a:xfrm>
        </p:spPr>
        <p:txBody>
          <a:bodyPr/>
          <a:lstStyle/>
          <a:p>
            <a:r>
              <a:rPr lang="ka-GE" b="1" dirty="0" smtClean="0"/>
              <a:t>თენგიზ ცერცვაძე</a:t>
            </a:r>
          </a:p>
          <a:p>
            <a:r>
              <a:rPr lang="ka-GE" sz="1600" dirty="0" smtClean="0"/>
              <a:t>ინფექციური პათოლოგიის, შიდსის და კლინიკური იმუნოლოგიის ს/პ ცენტრის გენერალური დირექტორი</a:t>
            </a:r>
          </a:p>
          <a:p>
            <a:r>
              <a:rPr lang="ka-GE" sz="1600" dirty="0" smtClean="0"/>
              <a:t>ივ. ჯავახიშვილის სახ. თბილისი</a:t>
            </a:r>
            <a:r>
              <a:rPr lang="ka-GE" sz="1600" dirty="0"/>
              <a:t>ს</a:t>
            </a:r>
            <a:r>
              <a:rPr lang="ka-GE" sz="1600" dirty="0" smtClean="0"/>
              <a:t> სახელმწიფო უნივრსიტეტის პროფესორი</a:t>
            </a:r>
          </a:p>
          <a:p>
            <a:r>
              <a:rPr lang="ka-GE" sz="1600" dirty="0" smtClean="0"/>
              <a:t>საქართველოს შიდსის ასოციაციის პრეზიდენტი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358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04686" y="381000"/>
            <a:ext cx="25699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7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endParaRPr lang="en-GB" sz="7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8686" y="1581329"/>
            <a:ext cx="78967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ndetectable = </a:t>
            </a:r>
            <a:r>
              <a:rPr lang="en-GB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ntransmittable</a:t>
            </a:r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46551" y="2864584"/>
            <a:ext cx="228620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10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</a:t>
            </a:r>
            <a:r>
              <a:rPr lang="en-US" sz="7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7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sz="10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</a:t>
            </a:r>
            <a:endParaRPr lang="en-GB" sz="10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4334470"/>
            <a:ext cx="80794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</a:t>
            </a:r>
            <a:r>
              <a:rPr lang="ka-GE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რაგანსაზღვრადი </a:t>
            </a:r>
            <a:r>
              <a:rPr lang="en-GB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sz="3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ka-GE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</a:t>
            </a:r>
            <a:r>
              <a:rPr lang="ka-GE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რაგადამდები</a:t>
            </a:r>
            <a:endParaRPr lang="en-GB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32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187574" y="3313113"/>
            <a:ext cx="4403725" cy="1939925"/>
          </a:xfr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FontTx/>
              <a:buNone/>
              <a:defRPr/>
            </a:pPr>
            <a:r>
              <a:rPr lang="ka-GE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Glaho" pitchFamily="34" charset="0"/>
                <a:cs typeface="Times New Roman" pitchFamily="18" charset="0"/>
              </a:rPr>
              <a:t>კომბინირებული აივ </a:t>
            </a:r>
          </a:p>
          <a:p>
            <a:pPr marL="0" indent="0" algn="ctr">
              <a:spcBef>
                <a:spcPts val="0"/>
              </a:spcBef>
              <a:buFontTx/>
              <a:buNone/>
              <a:defRPr/>
            </a:pPr>
            <a:r>
              <a:rPr lang="ka-GE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Glaho" pitchFamily="34" charset="0"/>
                <a:cs typeface="Times New Roman" pitchFamily="18" charset="0"/>
              </a:rPr>
              <a:t>პრევენცია</a:t>
            </a:r>
            <a:endParaRPr lang="ru-RU" sz="40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715000" y="2360613"/>
            <a:ext cx="1752600" cy="609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ka-GE" sz="16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კონდომები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324600" y="3198813"/>
            <a:ext cx="2209800" cy="609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სგგი მკურნალობა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783388" y="4113213"/>
            <a:ext cx="2055812" cy="76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ka-GE" sz="15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ტესტირება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/</a:t>
            </a:r>
          </a:p>
          <a:p>
            <a:pPr algn="ctr">
              <a:defRPr/>
            </a:pPr>
            <a:r>
              <a:rPr lang="ka-GE" sz="15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კონსულტირება</a:t>
            </a:r>
            <a:endParaRPr lang="en-US" sz="15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021388" y="5180013"/>
            <a:ext cx="2436812" cy="76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ka-GE" sz="16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მკურნალობა პრევენციისათვის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390900" y="5713413"/>
            <a:ext cx="2438400" cy="76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ka-GE" sz="14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წამალდამოკიდებუ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-</a:t>
            </a:r>
            <a:r>
              <a:rPr lang="ka-GE" sz="14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ლების მკურნალობა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295400" y="5256213"/>
            <a:ext cx="2057400" cy="609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PMTCT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33400" y="4418013"/>
            <a:ext cx="2209800" cy="609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ka-GE" sz="15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მიკრობიციდები</a:t>
            </a:r>
            <a:endParaRPr lang="en-US" sz="15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33400" y="3503613"/>
            <a:ext cx="1524000" cy="609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en-US" sz="1600" dirty="0" err="1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PrEP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066800" y="2590800"/>
            <a:ext cx="2436813" cy="60801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ka-GE" sz="16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ზიანის შემცირება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3581400" y="2055813"/>
            <a:ext cx="1866900" cy="609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>
              <a:defRPr/>
            </a:pPr>
            <a:r>
              <a:rPr lang="ka-GE" sz="1600" dirty="0">
                <a:solidFill>
                  <a:schemeClr val="accent1">
                    <a:lumMod val="50000"/>
                  </a:schemeClr>
                </a:solidFill>
                <a:latin typeface="BPG Glaho" pitchFamily="34" charset="0"/>
              </a:rPr>
              <a:t>განათლება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PG Glaho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17578" y="5180013"/>
            <a:ext cx="2593022" cy="762000"/>
          </a:xfrm>
          <a:prstGeom prst="ellipse">
            <a:avLst/>
          </a:prstGeom>
          <a:solidFill>
            <a:srgbClr val="FF0000"/>
          </a:solidFill>
          <a:ln>
            <a:solidFill>
              <a:srgbClr val="E5FFE5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ka-GE" sz="1600" dirty="0">
                <a:solidFill>
                  <a:schemeClr val="bg1"/>
                </a:solidFill>
                <a:latin typeface="BPG Glaho" pitchFamily="34" charset="0"/>
              </a:rPr>
              <a:t>მკურნალობა პრევენციისათვის</a:t>
            </a:r>
            <a:endParaRPr lang="en-US" sz="1600" dirty="0">
              <a:solidFill>
                <a:schemeClr val="bg1"/>
              </a:solidFill>
              <a:latin typeface="BPG Glaho" pitchFamily="34" charset="0"/>
            </a:endParaRPr>
          </a:p>
        </p:txBody>
      </p:sp>
      <p:pic>
        <p:nvPicPr>
          <p:cNvPr id="87055" name="Picture 15" descr="SFMOSS01009-X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4001"/>
            <a:ext cx="3121025" cy="2078038"/>
          </a:xfrm>
          <a:prstGeom prst="rect">
            <a:avLst/>
          </a:prstGeom>
          <a:ln>
            <a:solidFill>
              <a:srgbClr val="EFFFEF"/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22453640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a-GE" sz="3000" b="1" dirty="0" smtClean="0"/>
              <a:t>ადრეული არვ მკურნალობა საქართველოში</a:t>
            </a:r>
            <a:endParaRPr lang="en-US" sz="3000" b="1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234492"/>
              </p:ext>
            </p:extLst>
          </p:nvPr>
        </p:nvGraphicFramePr>
        <p:xfrm>
          <a:off x="539552" y="2042120"/>
          <a:ext cx="8059737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1619816" y="4352551"/>
            <a:ext cx="3312224" cy="380649"/>
            <a:chOff x="1606364" y="3737420"/>
            <a:chExt cx="4058932" cy="381087"/>
          </a:xfrm>
        </p:grpSpPr>
        <p:sp>
          <p:nvSpPr>
            <p:cNvPr id="3087" name="Left Bracket 5"/>
            <p:cNvSpPr>
              <a:spLocks/>
            </p:cNvSpPr>
            <p:nvPr/>
          </p:nvSpPr>
          <p:spPr bwMode="auto">
            <a:xfrm rot="5400000">
              <a:off x="3612944" y="2066155"/>
              <a:ext cx="45772" cy="4058932"/>
            </a:xfrm>
            <a:prstGeom prst="leftBracket">
              <a:avLst>
                <a:gd name="adj" fmla="val 8396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US" sz="2400">
                <a:latin typeface="Times" pitchFamily="18" charset="0"/>
              </a:endParaRPr>
            </a:p>
          </p:txBody>
        </p:sp>
        <p:sp>
          <p:nvSpPr>
            <p:cNvPr id="3088" name="TextBox 6"/>
            <p:cNvSpPr txBox="1">
              <a:spLocks noChangeArrowheads="1"/>
            </p:cNvSpPr>
            <p:nvPr/>
          </p:nvSpPr>
          <p:spPr bwMode="auto">
            <a:xfrm>
              <a:off x="1676400" y="3737420"/>
              <a:ext cx="3799512" cy="308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ka-GE" sz="1400" dirty="0" smtClean="0">
                  <a:latin typeface="Calibri" pitchFamily="34" charset="0"/>
                </a:rPr>
                <a:t>არვ დაწყება</a:t>
              </a:r>
              <a:r>
                <a:rPr lang="en-US" sz="1400" dirty="0" smtClean="0">
                  <a:latin typeface="Calibri" pitchFamily="34" charset="0"/>
                </a:rPr>
                <a:t>:          </a:t>
              </a:r>
              <a:r>
                <a:rPr lang="en-US" sz="1400" dirty="0">
                  <a:latin typeface="Calibri" pitchFamily="34" charset="0"/>
                </a:rPr>
                <a:t>CD4 &lt;</a:t>
              </a:r>
              <a:r>
                <a:rPr lang="en-US" sz="1400" dirty="0" smtClean="0">
                  <a:latin typeface="Calibri" pitchFamily="34" charset="0"/>
                </a:rPr>
                <a:t>200 cells/mm</a:t>
              </a:r>
              <a:r>
                <a:rPr lang="en-US" sz="1400" baseline="30000" dirty="0" smtClean="0">
                  <a:latin typeface="Calibri" pitchFamily="34" charset="0"/>
                </a:rPr>
                <a:t>3</a:t>
              </a:r>
              <a:endParaRPr lang="en-US" sz="1400" baseline="30000" dirty="0">
                <a:latin typeface="Calibri" pitchFamily="34" charset="0"/>
              </a:endParaRPr>
            </a:p>
          </p:txBody>
        </p:sp>
      </p:grp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3680891" y="4042841"/>
            <a:ext cx="181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alibri" pitchFamily="34" charset="0"/>
              </a:rPr>
              <a:t>CD4 &lt;</a:t>
            </a:r>
            <a:r>
              <a:rPr lang="en-US" sz="1400" dirty="0" smtClean="0">
                <a:latin typeface="Calibri" pitchFamily="34" charset="0"/>
              </a:rPr>
              <a:t>250 cells/mm</a:t>
            </a:r>
            <a:r>
              <a:rPr lang="en-US" sz="1400" baseline="30000" dirty="0" smtClean="0">
                <a:latin typeface="Calibri" pitchFamily="34" charset="0"/>
              </a:rPr>
              <a:t>3</a:t>
            </a:r>
            <a:endParaRPr lang="en-US" sz="1400" baseline="30000" dirty="0">
              <a:latin typeface="Calibri" pitchFamily="34" charset="0"/>
            </a:endParaRPr>
          </a:p>
        </p:txBody>
      </p:sp>
      <p:sp>
        <p:nvSpPr>
          <p:cNvPr id="3078" name="Line Callout 1 (Accent Bar) 8"/>
          <p:cNvSpPr>
            <a:spLocks/>
          </p:cNvSpPr>
          <p:nvPr/>
        </p:nvSpPr>
        <p:spPr bwMode="auto">
          <a:xfrm rot="16200000">
            <a:off x="4387925" y="3325044"/>
            <a:ext cx="384175" cy="1600200"/>
          </a:xfrm>
          <a:prstGeom prst="accentCallout1">
            <a:avLst>
              <a:gd name="adj1" fmla="val 90435"/>
              <a:gd name="adj2" fmla="val -8333"/>
              <a:gd name="adj3" fmla="val 91347"/>
              <a:gd name="adj4" fmla="val -12960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>
              <a:latin typeface="Times" pitchFamily="18" charset="0"/>
            </a:endParaRPr>
          </a:p>
        </p:txBody>
      </p:sp>
      <p:sp>
        <p:nvSpPr>
          <p:cNvPr id="3079" name="TextBox 9"/>
          <p:cNvSpPr txBox="1">
            <a:spLocks noChangeArrowheads="1"/>
          </p:cNvSpPr>
          <p:nvPr/>
        </p:nvSpPr>
        <p:spPr bwMode="auto">
          <a:xfrm>
            <a:off x="4211960" y="3582758"/>
            <a:ext cx="181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alibri" pitchFamily="34" charset="0"/>
              </a:rPr>
              <a:t>CD4 &lt;350 cells/mm</a:t>
            </a:r>
            <a:r>
              <a:rPr lang="en-US" sz="1400" baseline="30000" dirty="0">
                <a:latin typeface="Calibri" pitchFamily="34" charset="0"/>
              </a:rPr>
              <a:t>3</a:t>
            </a:r>
          </a:p>
        </p:txBody>
      </p:sp>
      <p:sp>
        <p:nvSpPr>
          <p:cNvPr id="3080" name="Line Callout 1 (Accent Bar) 10"/>
          <p:cNvSpPr>
            <a:spLocks/>
          </p:cNvSpPr>
          <p:nvPr/>
        </p:nvSpPr>
        <p:spPr bwMode="auto">
          <a:xfrm rot="16200000">
            <a:off x="4815155" y="2863327"/>
            <a:ext cx="384175" cy="1600200"/>
          </a:xfrm>
          <a:prstGeom prst="accentCallout1">
            <a:avLst>
              <a:gd name="adj1" fmla="val 90435"/>
              <a:gd name="adj2" fmla="val -8333"/>
              <a:gd name="adj3" fmla="val 90454"/>
              <a:gd name="adj4" fmla="val -146962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>
              <a:latin typeface="Times" pitchFamily="18" charset="0"/>
            </a:endParaRPr>
          </a:p>
        </p:txBody>
      </p:sp>
      <p:sp>
        <p:nvSpPr>
          <p:cNvPr id="3081" name="TextBox 11"/>
          <p:cNvSpPr txBox="1">
            <a:spLocks noChangeArrowheads="1"/>
          </p:cNvSpPr>
          <p:nvPr/>
        </p:nvSpPr>
        <p:spPr bwMode="auto">
          <a:xfrm>
            <a:off x="5522392" y="2939232"/>
            <a:ext cx="16859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latin typeface="Calibri" pitchFamily="34" charset="0"/>
              </a:rPr>
              <a:t>CD4 &lt;500 cells/mm</a:t>
            </a:r>
            <a:r>
              <a:rPr lang="en-US" sz="1400" baseline="30000" dirty="0">
                <a:latin typeface="Calibri" pitchFamily="34" charset="0"/>
              </a:rPr>
              <a:t>3</a:t>
            </a:r>
          </a:p>
        </p:txBody>
      </p:sp>
      <p:sp>
        <p:nvSpPr>
          <p:cNvPr id="3082" name="Line Callout 1 (Accent Bar) 17"/>
          <p:cNvSpPr>
            <a:spLocks/>
          </p:cNvSpPr>
          <p:nvPr/>
        </p:nvSpPr>
        <p:spPr bwMode="auto">
          <a:xfrm rot="16200000">
            <a:off x="5985631" y="1945117"/>
            <a:ext cx="1008394" cy="1208109"/>
          </a:xfrm>
          <a:prstGeom prst="accentCallout1">
            <a:avLst>
              <a:gd name="adj1" fmla="val 18750"/>
              <a:gd name="adj2" fmla="val -21557"/>
              <a:gd name="adj3" fmla="val 19060"/>
              <a:gd name="adj4" fmla="val -101722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>
              <a:latin typeface="Times" pitchFamily="18" charset="0"/>
            </a:endParaRPr>
          </a:p>
        </p:txBody>
      </p:sp>
      <p:sp>
        <p:nvSpPr>
          <p:cNvPr id="16" name="Line Callout 1 (Accent Bar) 15"/>
          <p:cNvSpPr>
            <a:spLocks/>
          </p:cNvSpPr>
          <p:nvPr/>
        </p:nvSpPr>
        <p:spPr bwMode="auto">
          <a:xfrm rot="-5400000">
            <a:off x="4790791" y="-485762"/>
            <a:ext cx="498475" cy="5688584"/>
          </a:xfrm>
          <a:prstGeom prst="accentCallout1">
            <a:avLst>
              <a:gd name="adj1" fmla="val 88944"/>
              <a:gd name="adj2" fmla="val 48111"/>
              <a:gd name="adj3" fmla="val 88985"/>
              <a:gd name="adj4" fmla="val -136657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" pitchFamily="18" charset="0"/>
            </a:endParaRPr>
          </a:p>
        </p:txBody>
      </p:sp>
      <p:sp>
        <p:nvSpPr>
          <p:cNvPr id="17" name="TextBox 14"/>
          <p:cNvSpPr txBox="1">
            <a:spLocks noChangeArrowheads="1"/>
          </p:cNvSpPr>
          <p:nvPr/>
        </p:nvSpPr>
        <p:spPr bwMode="auto">
          <a:xfrm>
            <a:off x="2224929" y="1764030"/>
            <a:ext cx="561657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4545013"/>
            <a:r>
              <a:rPr lang="ka-GE" sz="2000" b="1" dirty="0">
                <a:solidFill>
                  <a:srgbClr val="FF0000"/>
                </a:solidFill>
                <a:latin typeface="BPG Glaho" pitchFamily="34" charset="0"/>
              </a:rPr>
              <a:t>მკურნალობა </a:t>
            </a:r>
            <a:r>
              <a:rPr lang="ka-GE" sz="2000" b="1" dirty="0" smtClean="0">
                <a:solidFill>
                  <a:srgbClr val="FF0000"/>
                </a:solidFill>
                <a:latin typeface="BPG Glaho" pitchFamily="34" charset="0"/>
              </a:rPr>
              <a:t>ყველასთვის </a:t>
            </a:r>
          </a:p>
          <a:p>
            <a:pPr algn="ctr" defTabSz="4545013"/>
            <a:r>
              <a:rPr lang="en-US" altLang="en-US" sz="2000" dirty="0" smtClean="0">
                <a:solidFill>
                  <a:srgbClr val="FF0000"/>
                </a:solidFill>
                <a:latin typeface="BPG Glaho" pitchFamily="34" charset="0"/>
              </a:rPr>
              <a:t>CD4</a:t>
            </a:r>
            <a:r>
              <a:rPr lang="ka-GE" altLang="en-US" sz="2000" dirty="0" smtClean="0">
                <a:solidFill>
                  <a:srgbClr val="FF0000"/>
                </a:solidFill>
                <a:latin typeface="BPG Glaho" pitchFamily="34" charset="0"/>
              </a:rPr>
              <a:t> </a:t>
            </a:r>
            <a:r>
              <a:rPr lang="ka-GE" altLang="en-US" sz="2000" dirty="0">
                <a:solidFill>
                  <a:srgbClr val="FF0000"/>
                </a:solidFill>
                <a:latin typeface="BPG Glaho" pitchFamily="34" charset="0"/>
              </a:rPr>
              <a:t>მაჩვენებლისგან </a:t>
            </a:r>
            <a:r>
              <a:rPr lang="ka-GE" sz="2000" dirty="0">
                <a:solidFill>
                  <a:srgbClr val="FF0000"/>
                </a:solidFill>
                <a:latin typeface="BPG Glaho" pitchFamily="34" charset="0"/>
              </a:rPr>
              <a:t>დამოუკიდებლად</a:t>
            </a:r>
          </a:p>
        </p:txBody>
      </p:sp>
    </p:spTree>
    <p:extLst>
      <p:ext uri="{BB962C8B-B14F-4D97-AF65-F5344CB8AC3E}">
        <p14:creationId xmlns:p14="http://schemas.microsoft.com/office/powerpoint/2010/main" val="118951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altLang="en-US" sz="2400" dirty="0" smtClean="0"/>
              <a:t>ვირუსის სუპრესიის მაჩვენებლები აღმოსავლეთ ევროპის რეგიონში</a:t>
            </a:r>
            <a:endParaRPr lang="en-GB" sz="2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t="17764" r="7669" b="35138"/>
          <a:stretch/>
        </p:blipFill>
        <p:spPr>
          <a:xfrm>
            <a:off x="6892972" y="6248401"/>
            <a:ext cx="2065971" cy="206828"/>
          </a:xfrm>
          <a:prstGeom prst="rect">
            <a:avLst/>
          </a:prstGeom>
        </p:spPr>
      </p:pic>
      <p:graphicFrame>
        <p:nvGraphicFramePr>
          <p:cNvPr id="14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726244"/>
              </p:ext>
            </p:extLst>
          </p:nvPr>
        </p:nvGraphicFramePr>
        <p:xfrm>
          <a:off x="628650" y="1463675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1"/>
          <p:cNvSpPr txBox="1">
            <a:spLocks noChangeArrowheads="1"/>
          </p:cNvSpPr>
          <p:nvPr/>
        </p:nvSpPr>
        <p:spPr bwMode="auto">
          <a:xfrm>
            <a:off x="642937" y="1628776"/>
            <a:ext cx="1378904" cy="3385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ka-GE" altLang="en-US" sz="1600" b="1" dirty="0" smtClean="0">
                <a:solidFill>
                  <a:srgbClr val="FF0000"/>
                </a:solidFill>
              </a:rPr>
              <a:t>საქართველო</a:t>
            </a:r>
            <a:endParaRPr lang="en-US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69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გ</a:t>
            </a:r>
            <a:r>
              <a:rPr lang="ka-GE" dirty="0" smtClean="0"/>
              <a:t>ამოვლენისა და მკურნალობის კასკადი</a:t>
            </a:r>
            <a:endParaRPr lang="en-GB" dirty="0"/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194067"/>
              </p:ext>
            </p:extLst>
          </p:nvPr>
        </p:nvGraphicFramePr>
        <p:xfrm>
          <a:off x="628650" y="1484784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7764" r="7669" b="35138"/>
          <a:stretch/>
        </p:blipFill>
        <p:spPr>
          <a:xfrm>
            <a:off x="6892972" y="6248401"/>
            <a:ext cx="2065971" cy="20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აივ/შიდსის გამოვლენის მაჩვენებელი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323835"/>
              </p:ext>
            </p:extLst>
          </p:nvPr>
        </p:nvGraphicFramePr>
        <p:xfrm>
          <a:off x="628650" y="1463675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670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49275"/>
          </a:xfrm>
        </p:spPr>
        <p:txBody>
          <a:bodyPr>
            <a:noAutofit/>
          </a:bodyPr>
          <a:lstStyle/>
          <a:p>
            <a:r>
              <a:rPr lang="ka-GE" sz="2000" dirty="0" smtClean="0"/>
              <a:t>2016 – 2017 წლებში გამოვლენილი აივ ინფიცირებული პირების </a:t>
            </a:r>
            <a:br>
              <a:rPr lang="ka-GE" sz="2000" dirty="0" smtClean="0"/>
            </a:br>
            <a:r>
              <a:rPr lang="ka-GE" sz="2000" dirty="0" smtClean="0"/>
              <a:t>განაწილება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838200"/>
            <a:ext cx="76962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i="1" dirty="0">
                <a:solidFill>
                  <a:prstClr val="black"/>
                </a:solidFill>
              </a:rPr>
              <a:t>2016-2017 წლებში აივ/შიდსის პროგრამების ფარგლებში წელიწადში ხდება </a:t>
            </a:r>
            <a:endParaRPr lang="en-US" sz="1400" i="1" dirty="0">
              <a:solidFill>
                <a:prstClr val="black"/>
              </a:solidFill>
            </a:endParaRPr>
          </a:p>
          <a:p>
            <a:pPr algn="ctr"/>
            <a:r>
              <a:rPr lang="ka-GE" sz="1400" i="1" dirty="0">
                <a:solidFill>
                  <a:prstClr val="black"/>
                </a:solidFill>
              </a:rPr>
              <a:t>200 - 250 ათასი პაციენტის სკრინინგი</a:t>
            </a:r>
            <a:endParaRPr lang="en-US" sz="1400" i="1" dirty="0">
              <a:solidFill>
                <a:prstClr val="black"/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721179485"/>
              </p:ext>
            </p:extLst>
          </p:nvPr>
        </p:nvGraphicFramePr>
        <p:xfrm>
          <a:off x="1219200" y="1368493"/>
          <a:ext cx="7784620" cy="457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5044143" y="5095875"/>
            <a:ext cx="502921" cy="3191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prstClr val="white"/>
                </a:solidFill>
              </a:rPr>
              <a:t>65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5295604" y="4786210"/>
            <a:ext cx="607856" cy="3191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sz="1400" b="1" dirty="0" smtClean="0">
                <a:solidFill>
                  <a:prstClr val="white"/>
                </a:solidFill>
              </a:rPr>
              <a:t>  </a:t>
            </a:r>
            <a:r>
              <a:rPr lang="en-US" sz="1400" b="1" dirty="0" smtClean="0">
                <a:solidFill>
                  <a:prstClr val="white"/>
                </a:solidFill>
              </a:rPr>
              <a:t>106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599931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სულ: 719</a:t>
            </a:r>
            <a:endParaRPr lang="en-US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03310" y="5989787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სულ: 533</a:t>
            </a:r>
            <a:endParaRPr lang="en-US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4629150" y="2785417"/>
            <a:ext cx="502921" cy="3191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prstClr val="white"/>
                </a:solidFill>
              </a:rPr>
              <a:t>320</a:t>
            </a:r>
            <a:endParaRPr lang="en-US" sz="1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2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დედიდან-შვილზე აივ გადაცემის ელიმინაცია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7244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ka-GE" sz="2000" dirty="0"/>
              <a:t>2005 წლიდან საქართველომ უზრუნველყო დედიდან ბავშვზე აივ გადაცემის პროფილაქტიკის ღონისძიებებზე უნივერსალური ხელმისაწვდომობა. </a:t>
            </a:r>
            <a:endParaRPr lang="ka-GE" sz="2000" dirty="0" smtClean="0"/>
          </a:p>
          <a:p>
            <a:pPr>
              <a:spcBef>
                <a:spcPts val="1800"/>
              </a:spcBef>
            </a:pPr>
            <a:r>
              <a:rPr lang="ru-RU" sz="2000" dirty="0" smtClean="0"/>
              <a:t>2007 </a:t>
            </a:r>
            <a:r>
              <a:rPr lang="ru-RU" sz="2000" dirty="0"/>
              <a:t>წლის შემდეგ საქართველოში სულ გამოვლენილი 320 აივ ინფიცირებული ორსულიდან მკურნალობა </a:t>
            </a:r>
            <a:r>
              <a:rPr lang="ru-RU" sz="2000" dirty="0" smtClean="0"/>
              <a:t>ჩატარებული </a:t>
            </a:r>
            <a:r>
              <a:rPr lang="ru-RU" sz="2000" dirty="0"/>
              <a:t>აქვს 300 ქალს და მათ ახალშობილებს (93.75%), ყველა მათგანს 100%-ნი </a:t>
            </a:r>
            <a:r>
              <a:rPr lang="ru-RU" sz="2000" dirty="0" smtClean="0"/>
              <a:t>შედეგით</a:t>
            </a:r>
            <a:endParaRPr lang="ka-GE" sz="2000" dirty="0" smtClean="0"/>
          </a:p>
          <a:p>
            <a:pPr>
              <a:spcBef>
                <a:spcPts val="1800"/>
              </a:spcBef>
            </a:pPr>
            <a:r>
              <a:rPr lang="ru-RU" sz="2000" dirty="0" smtClean="0"/>
              <a:t>2007 </a:t>
            </a:r>
            <a:r>
              <a:rPr lang="ru-RU" sz="2000" dirty="0"/>
              <a:t>წლის შემდეგ ყველა იმ აივ ინფიცირებული დედისგან, რომლებმაც სახელმწიფო პროგრამით აივ/შიდსზე გამოკვლევა და შესაბამისი პრევენციული მკურნალობა ჩაიტარეს, არცერთი აივ ინფიცირებული ბავშვი არ დაბადებულა და ყველა ბავშვი დღემდე </a:t>
            </a:r>
            <a:r>
              <a:rPr lang="ru-RU" sz="2000" dirty="0" smtClean="0"/>
              <a:t>ჯანმრთელია</a:t>
            </a:r>
            <a:endParaRPr lang="ka-GE" sz="2000" dirty="0" smtClean="0"/>
          </a:p>
          <a:p>
            <a:pPr>
              <a:spcBef>
                <a:spcPts val="1800"/>
              </a:spcBef>
            </a:pPr>
            <a:r>
              <a:rPr lang="ru-RU" sz="2000" dirty="0"/>
              <a:t>ბოლო ორ წელიწადში </a:t>
            </a:r>
            <a:r>
              <a:rPr lang="ka-GE" sz="2000" dirty="0" smtClean="0"/>
              <a:t>ახალშობილებში </a:t>
            </a:r>
            <a:r>
              <a:rPr lang="ru-RU" sz="2000" dirty="0" smtClean="0"/>
              <a:t>აივ </a:t>
            </a:r>
            <a:r>
              <a:rPr lang="ru-RU" sz="2000" dirty="0"/>
              <a:t>ინფიცირების შემთხვევები დარეგისტრირებული არ არის.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916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597" y="304800"/>
            <a:ext cx="7886700" cy="1447800"/>
          </a:xfrm>
        </p:spPr>
        <p:txBody>
          <a:bodyPr>
            <a:normAutofit fontScale="90000"/>
          </a:bodyPr>
          <a:lstStyle/>
          <a:p>
            <a:r>
              <a:rPr lang="ka-GE" sz="3600" dirty="0" smtClean="0">
                <a:solidFill>
                  <a:srgbClr val="C00000"/>
                </a:solidFill>
              </a:rPr>
              <a:t>ინიციატივა</a:t>
            </a:r>
            <a:r>
              <a:rPr lang="ka-GE" dirty="0" smtClean="0"/>
              <a:t> </a:t>
            </a:r>
            <a:br>
              <a:rPr lang="ka-GE" dirty="0" smtClean="0"/>
            </a:br>
            <a:r>
              <a:rPr lang="ka-GE" dirty="0" smtClean="0"/>
              <a:t>დავასრულოთ შიდსის ეპიდემია საქართველოში</a:t>
            </a:r>
            <a:br>
              <a:rPr lang="ka-GE" dirty="0" smtClean="0"/>
            </a:b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122170" y="1905000"/>
            <a:ext cx="5023757" cy="9906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800" b="1" dirty="0" smtClean="0"/>
              <a:t>გამოვიკვლიოთ ყველა</a:t>
            </a:r>
            <a:endParaRPr lang="en-US" sz="28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2084070" y="3200400"/>
            <a:ext cx="5023757" cy="9906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800" b="1" dirty="0" smtClean="0"/>
              <a:t>ვუმკურნალოთ ყველას</a:t>
            </a:r>
            <a:endParaRPr lang="en-US" sz="28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084069" y="4572000"/>
            <a:ext cx="5023757" cy="9906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800" b="1" dirty="0" smtClean="0"/>
              <a:t>დავასრულოთ შიდსის ეპიდემია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4858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03250" y="1752600"/>
            <a:ext cx="2286000" cy="2286000"/>
          </a:xfrm>
          <a:prstGeom prst="ellipse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800" b="1" dirty="0">
                <a:latin typeface="Calibri (Body)"/>
              </a:rPr>
              <a:t>90%</a:t>
            </a:r>
          </a:p>
        </p:txBody>
      </p:sp>
      <p:sp>
        <p:nvSpPr>
          <p:cNvPr id="5" name="Oval 4"/>
          <p:cNvSpPr/>
          <p:nvPr/>
        </p:nvSpPr>
        <p:spPr>
          <a:xfrm>
            <a:off x="3700463" y="1898650"/>
            <a:ext cx="2063750" cy="2063750"/>
          </a:xfrm>
          <a:prstGeom prst="ellipse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4800" b="1" dirty="0" smtClean="0">
                <a:latin typeface="Calibri (Body)"/>
              </a:rPr>
              <a:t>9</a:t>
            </a:r>
            <a:r>
              <a:rPr lang="ka-GE" sz="4800" b="1" dirty="0" smtClean="0">
                <a:latin typeface="Calibri (Body)"/>
              </a:rPr>
              <a:t>0</a:t>
            </a:r>
            <a:r>
              <a:rPr lang="en-US" sz="4800" b="1" dirty="0" smtClean="0">
                <a:latin typeface="Calibri (Body)"/>
              </a:rPr>
              <a:t>%</a:t>
            </a:r>
            <a:endParaRPr lang="en-US" sz="4800" b="1" dirty="0">
              <a:latin typeface="Calibri (Body)"/>
            </a:endParaRPr>
          </a:p>
        </p:txBody>
      </p:sp>
      <p:sp>
        <p:nvSpPr>
          <p:cNvPr id="6" name="Oval 5"/>
          <p:cNvSpPr/>
          <p:nvPr/>
        </p:nvSpPr>
        <p:spPr>
          <a:xfrm>
            <a:off x="6526213" y="2016125"/>
            <a:ext cx="1835150" cy="1833563"/>
          </a:xfrm>
          <a:prstGeom prst="ellipse">
            <a:avLst/>
          </a:prstGeom>
          <a:solidFill>
            <a:srgbClr val="FF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4800" b="1" dirty="0" smtClean="0">
                <a:latin typeface="Calibri (Body)"/>
              </a:rPr>
              <a:t>9</a:t>
            </a:r>
            <a:r>
              <a:rPr lang="ka-GE" sz="4800" b="1" dirty="0" smtClean="0">
                <a:latin typeface="Calibri (Body)"/>
              </a:rPr>
              <a:t>0</a:t>
            </a:r>
            <a:r>
              <a:rPr lang="en-US" sz="4800" b="1" dirty="0" smtClean="0">
                <a:latin typeface="Calibri (Body)"/>
              </a:rPr>
              <a:t>%</a:t>
            </a:r>
            <a:endParaRPr lang="en-US" sz="4800" b="1" dirty="0">
              <a:latin typeface="Calibri (Body)"/>
            </a:endParaRPr>
          </a:p>
        </p:txBody>
      </p:sp>
      <p:sp>
        <p:nvSpPr>
          <p:cNvPr id="7" name="Notched Right Arrow 6"/>
          <p:cNvSpPr/>
          <p:nvPr/>
        </p:nvSpPr>
        <p:spPr>
          <a:xfrm>
            <a:off x="3048000" y="2743200"/>
            <a:ext cx="533400" cy="457200"/>
          </a:xfrm>
          <a:prstGeom prst="notchedRightArrow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Notched Right Arrow 7"/>
          <p:cNvSpPr/>
          <p:nvPr/>
        </p:nvSpPr>
        <p:spPr>
          <a:xfrm>
            <a:off x="5929313" y="2757488"/>
            <a:ext cx="533400" cy="457200"/>
          </a:xfrm>
          <a:prstGeom prst="notchedRightArrow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" y="4141768"/>
            <a:ext cx="26733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200" b="1" dirty="0" smtClean="0">
                <a:latin typeface="BPG Glaho" panose="020B0604020202020204" pitchFamily="34" charset="0"/>
              </a:rPr>
              <a:t>გამოვლენილია</a:t>
            </a:r>
            <a:endParaRPr lang="en-GB" sz="2200" b="1" dirty="0">
              <a:latin typeface="BPG Glaho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90896" y="4133851"/>
            <a:ext cx="26733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200" b="1" dirty="0" smtClean="0">
                <a:latin typeface="BPG Glaho" panose="020B0604020202020204" pitchFamily="34" charset="0"/>
              </a:rPr>
              <a:t>მკურნალობაზეა</a:t>
            </a:r>
            <a:endParaRPr lang="en-GB" sz="2200" b="1" dirty="0">
              <a:latin typeface="BPG Glaho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27746" y="4038600"/>
            <a:ext cx="28638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200" b="1" dirty="0" smtClean="0">
                <a:latin typeface="BPG Glaho" panose="020B0604020202020204" pitchFamily="34" charset="0"/>
              </a:rPr>
              <a:t>ვირუსი არაგანსაზღვრადია</a:t>
            </a:r>
            <a:endParaRPr lang="en-GB" sz="2200" b="1" dirty="0">
              <a:latin typeface="BPG Glaho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Autofit/>
          </a:bodyPr>
          <a:lstStyle/>
          <a:p>
            <a:r>
              <a:rPr lang="en-US" dirty="0"/>
              <a:t>UNAIDS-</a:t>
            </a:r>
            <a:r>
              <a:rPr lang="ka-GE" dirty="0"/>
              <a:t>ის სამიზნეები</a:t>
            </a:r>
            <a:br>
              <a:rPr lang="ka-GE" dirty="0"/>
            </a:br>
            <a:r>
              <a:rPr lang="ka-GE" dirty="0"/>
              <a:t>შიდსის ეპიდემიის დასრულებისთვის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3" descr="georgia"/>
          <p:cNvPicPr>
            <a:picLocks noChangeAspect="1" noChangeArrowheads="1"/>
          </p:cNvPicPr>
          <p:nvPr/>
        </p:nvPicPr>
        <p:blipFill>
          <a:blip r:embed="rId3" cstate="print">
            <a:lum bright="12000"/>
          </a:blip>
          <a:srcRect/>
          <a:stretch>
            <a:fillRect/>
          </a:stretch>
        </p:blipFill>
        <p:spPr bwMode="auto">
          <a:xfrm>
            <a:off x="1231776" y="1340768"/>
            <a:ext cx="6499225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98776" y="1472531"/>
            <a:ext cx="3011488" cy="117475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lIns="91416" tIns="45708" rIns="91416" bIns="45708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1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ka-GE" sz="71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711</a:t>
            </a:r>
            <a:endParaRPr lang="ru-RU" sz="71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251520" y="5357143"/>
            <a:ext cx="8566919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6" tIns="45708" rIns="91416" bIns="45708">
            <a:spAutoFit/>
          </a:bodyPr>
          <a:lstStyle/>
          <a:p>
            <a:pPr algn="ctr" eaLnBrk="0" hangingPunct="0">
              <a:lnSpc>
                <a:spcPct val="85000"/>
              </a:lnSpc>
            </a:pPr>
            <a:r>
              <a:rPr lang="ka-GE" sz="3400" b="1" dirty="0" smtClean="0">
                <a:cs typeface="Arial" pitchFamily="34" charset="0"/>
              </a:rPr>
              <a:t>სავარაუდო რიცხვი </a:t>
            </a:r>
            <a:r>
              <a:rPr lang="ru-RU" sz="54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</a:t>
            </a:r>
            <a:r>
              <a:rPr lang="en-US" sz="5400" b="1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12 000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876800" y="4034954"/>
            <a:ext cx="3886200" cy="537046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square" lIns="91416" tIns="45708" rIns="91416" bIns="45708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a-GE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339 </a:t>
            </a:r>
            <a:r>
              <a:rPr lang="en-US" sz="3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</a:t>
            </a:r>
            <a:r>
              <a:rPr lang="ru-RU" sz="34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a-GE" sz="3400" b="1" dirty="0" smtClean="0">
                <a:solidFill>
                  <a:srgbClr val="000066"/>
                </a:solidFill>
                <a:cs typeface="Arial" pitchFamily="34" charset="0"/>
              </a:rPr>
              <a:t>სიკვდილი</a:t>
            </a:r>
            <a:endParaRPr lang="ru-RU" sz="34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638801" y="1696368"/>
            <a:ext cx="2179638" cy="4127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lIns="91416" tIns="45708" rIns="91416" bIns="45708">
            <a:spAutoFit/>
          </a:bodyPr>
          <a:lstStyle/>
          <a:p>
            <a:pPr eaLnBrk="0" fontAlgn="auto" hangingPunc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16</a:t>
            </a:r>
            <a:r>
              <a:rPr lang="ka-GE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98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ka-GE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ქალი</a:t>
            </a: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641976" y="2153568"/>
            <a:ext cx="2179638" cy="420688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lIns="91416" tIns="45708" rIns="91416" bIns="45708">
            <a:spAutoFit/>
          </a:bodyPr>
          <a:lstStyle/>
          <a:p>
            <a:pPr eaLnBrk="0" fontAlgn="auto" hangingPunc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a-GE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5013 </a:t>
            </a: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- </a:t>
            </a:r>
            <a:r>
              <a:rPr lang="ka-GE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კაცი</a:t>
            </a:r>
            <a:endParaRPr lang="ru-RU" sz="24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ka-GE" dirty="0" smtClean="0"/>
              <a:t>აივ/შიდსის რეგისტრირებული შემთხვევები</a:t>
            </a:r>
            <a:endParaRPr lang="en-US" sz="3200" dirty="0" smtClean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20576" y="3112418"/>
            <a:ext cx="3302000" cy="595460"/>
          </a:xfrm>
          <a:prstGeom prst="rect">
            <a:avLst/>
          </a:prstGeom>
          <a:solidFill>
            <a:schemeClr val="bg1"/>
          </a:solidFill>
          <a:ln w="9525">
            <a:solidFill>
              <a:srgbClr val="000066"/>
            </a:solidFill>
            <a:miter lim="800000"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lIns="91416" tIns="45708" rIns="91416" bIns="45708">
            <a:spAutoFit/>
          </a:bodyPr>
          <a:lstStyle/>
          <a:p>
            <a:pPr algn="ctr" eaLnBrk="0" fontAlgn="auto" hangingPunc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ka-GE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648</a:t>
            </a:r>
            <a:r>
              <a:rPr lang="en-US" sz="3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</a:t>
            </a:r>
            <a:r>
              <a:rPr lang="en-US" sz="3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a-GE" sz="38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შიდსი</a:t>
            </a:r>
            <a:endParaRPr lang="en-US" sz="38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66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გამოვიკვლიოთ ყველა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აივ და </a:t>
            </a:r>
            <a:r>
              <a:rPr lang="en-US" dirty="0" smtClean="0"/>
              <a:t>C </a:t>
            </a:r>
            <a:r>
              <a:rPr lang="ka-GE" dirty="0" smtClean="0"/>
              <a:t>ჰეპატიტზე ტესტირების ინტეგრირება </a:t>
            </a:r>
            <a:r>
              <a:rPr lang="en-US" dirty="0"/>
              <a:t>C </a:t>
            </a:r>
            <a:r>
              <a:rPr lang="ka-GE" dirty="0" smtClean="0"/>
              <a:t>ჰეპატიტის ელიმინაციის სახელმწიფო პროგრამის ფარგლებში</a:t>
            </a:r>
          </a:p>
          <a:p>
            <a:pPr>
              <a:spcBef>
                <a:spcPts val="2400"/>
              </a:spcBef>
            </a:pPr>
            <a:r>
              <a:rPr lang="ka-GE" dirty="0" smtClean="0"/>
              <a:t>აივ კლინიკური ნიშნებით და სარისკო ქცევების მიხედვით ტესტირების გაფართოება ჯანდაცვის და სამოქალაქო სექტორებში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24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ეპიდემიის განვითარების 2 სცენარი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/>
          <a:p>
            <a:r>
              <a:rPr lang="ka-GE" sz="1800" dirty="0" smtClean="0">
                <a:solidFill>
                  <a:srgbClr val="C00000"/>
                </a:solidFill>
              </a:rPr>
              <a:t>სცენარი 1: </a:t>
            </a:r>
            <a:r>
              <a:rPr lang="ka-GE" sz="1800" dirty="0" smtClean="0"/>
              <a:t>გამოვლენის  არსებული ტენდენცია</a:t>
            </a:r>
            <a:endParaRPr lang="en-US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ka-GE" sz="1800" dirty="0" smtClean="0"/>
              <a:t>გამოვლენის მაჩვენებელი ამჟამინდელი 42%-დან გაიზრდება 50-60%-მდე</a:t>
            </a:r>
          </a:p>
          <a:p>
            <a:r>
              <a:rPr lang="ka-GE" sz="1800" dirty="0" smtClean="0"/>
              <a:t>ახალი </a:t>
            </a:r>
            <a:r>
              <a:rPr lang="ka-GE" sz="1800" dirty="0"/>
              <a:t>შემთხვევების, ავადობისა და სიკვდილობის ასრებულ დონეზე შენარჩუნება</a:t>
            </a:r>
          </a:p>
          <a:p>
            <a:r>
              <a:rPr lang="ka-GE" sz="1800" dirty="0" smtClean="0"/>
              <a:t>აივ/შიდსით ავადმყოფთა საერთო რაოდენობის სტაბილური ყოვეწლიური მატება</a:t>
            </a:r>
          </a:p>
          <a:p>
            <a:r>
              <a:rPr lang="ka-GE" sz="1800" dirty="0" smtClean="0"/>
              <a:t>ხარჯების ყოველწლიური ზრდა  </a:t>
            </a:r>
            <a:endParaRPr lang="en-US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 anchor="ctr"/>
          <a:lstStyle/>
          <a:p>
            <a:r>
              <a:rPr lang="ka-GE" sz="1800" dirty="0" smtClean="0">
                <a:solidFill>
                  <a:srgbClr val="C00000"/>
                </a:solidFill>
              </a:rPr>
              <a:t>სცენარი 2: </a:t>
            </a:r>
            <a:r>
              <a:rPr lang="ka-GE" sz="1800" dirty="0" smtClean="0"/>
              <a:t>გამოვლენის ინტენსიფიკაცია </a:t>
            </a:r>
            <a:endParaRPr lang="en-US" sz="1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ka-GE" sz="1800" dirty="0" smtClean="0"/>
              <a:t>2020 წლისთვის შესრულდება    90-90-90</a:t>
            </a:r>
          </a:p>
          <a:p>
            <a:r>
              <a:rPr lang="ka-GE" sz="1800" dirty="0" smtClean="0"/>
              <a:t>2025 წლისთვის შესრულდება    95-95-95</a:t>
            </a:r>
          </a:p>
          <a:p>
            <a:r>
              <a:rPr lang="ka-GE" sz="1800" dirty="0"/>
              <a:t>ახალი შემთხვევების, ავადობისა და სიკვდილობის მკვეთრი შემცირება</a:t>
            </a:r>
          </a:p>
          <a:p>
            <a:r>
              <a:rPr lang="ka-GE" sz="1800" dirty="0" smtClean="0"/>
              <a:t>აივ/შიდსით </a:t>
            </a:r>
            <a:r>
              <a:rPr lang="ka-GE" sz="1800" dirty="0"/>
              <a:t>ავამდყოფთა საერთო რაოდენობის </a:t>
            </a:r>
            <a:r>
              <a:rPr lang="ka-GE" sz="1800" dirty="0" smtClean="0"/>
              <a:t>ერთ დონეზე შენარჩუნება</a:t>
            </a:r>
            <a:endParaRPr lang="ka-GE" sz="1800" dirty="0"/>
          </a:p>
          <a:p>
            <a:r>
              <a:rPr lang="ka-GE" sz="1800" dirty="0" smtClean="0"/>
              <a:t>ხარჯების დაზოგვა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5062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ეპიდემიის განვითარების ორი სცენარი: ახალი შემთხვევები, 2018-2030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198754"/>
              </p:ext>
            </p:extLst>
          </p:nvPr>
        </p:nvGraphicFramePr>
        <p:xfrm>
          <a:off x="609600" y="1676400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64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/>
              <a:t>ეპიდემიის განვითარების ორი სცენარი: </a:t>
            </a:r>
            <a:r>
              <a:rPr lang="ka-GE" sz="2800" dirty="0" smtClean="0"/>
              <a:t>არვ მკურნალობაზე მყოფი პირები, </a:t>
            </a:r>
            <a:r>
              <a:rPr lang="ka-GE" sz="2800" dirty="0"/>
              <a:t>2018-2030</a:t>
            </a:r>
            <a:endParaRPr lang="en-US" sz="2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076607"/>
              </p:ext>
            </p:extLst>
          </p:nvPr>
        </p:nvGraphicFramePr>
        <p:xfrm>
          <a:off x="533400" y="1752600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792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52460" cy="777875"/>
          </a:xfrm>
        </p:spPr>
        <p:txBody>
          <a:bodyPr>
            <a:noAutofit/>
          </a:bodyPr>
          <a:lstStyle/>
          <a:p>
            <a:r>
              <a:rPr lang="ka-GE" sz="2400" dirty="0"/>
              <a:t>ეპიდემიის განვითარების ორი სცენარი</a:t>
            </a:r>
            <a:r>
              <a:rPr lang="ka-GE" sz="2400" dirty="0" smtClean="0"/>
              <a:t>: აივ/შიდსის ამბულატორიული მკურნალობის ხარჯები,</a:t>
            </a:r>
            <a:r>
              <a:rPr lang="en-US" sz="2400" dirty="0" smtClean="0"/>
              <a:t> 2018-2030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452552"/>
              </p:ext>
            </p:extLst>
          </p:nvPr>
        </p:nvGraphicFramePr>
        <p:xfrm>
          <a:off x="533400" y="1676400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287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65125"/>
            <a:ext cx="8252460" cy="777875"/>
          </a:xfrm>
        </p:spPr>
        <p:txBody>
          <a:bodyPr>
            <a:noAutofit/>
          </a:bodyPr>
          <a:lstStyle/>
          <a:p>
            <a:r>
              <a:rPr lang="ka-GE" sz="2400" dirty="0"/>
              <a:t>ეპიდემიის განვითარების ორი სცენარი: </a:t>
            </a:r>
            <a:r>
              <a:rPr lang="ka-GE" sz="2400" dirty="0" smtClean="0"/>
              <a:t>აივ/შიდსის ჰოსპიტალიზაციის ხარჯები</a:t>
            </a:r>
            <a:r>
              <a:rPr lang="ka-GE" sz="2400" dirty="0"/>
              <a:t>,</a:t>
            </a:r>
            <a:r>
              <a:rPr lang="en-US" sz="2400" dirty="0"/>
              <a:t> 2018-2030</a:t>
            </a:r>
            <a:endParaRPr lang="en-US" sz="2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033101"/>
              </p:ext>
            </p:extLst>
          </p:nvPr>
        </p:nvGraphicFramePr>
        <p:xfrm>
          <a:off x="588626" y="1752600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390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აივ/შიდსის მკურნალობის ჯამური ხარჯები 2018-2030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872123"/>
              </p:ext>
            </p:extLst>
          </p:nvPr>
        </p:nvGraphicFramePr>
        <p:xfrm>
          <a:off x="763115" y="1981200"/>
          <a:ext cx="78867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4085"/>
                <a:gridCol w="4382615"/>
              </a:tblGrid>
              <a:tr h="423463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000" dirty="0" smtClean="0"/>
                        <a:t>მთლიანი  ხარჯები 2018-2030  წწ.</a:t>
                      </a:r>
                      <a:endParaRPr lang="en-US" sz="2000" dirty="0"/>
                    </a:p>
                  </a:txBody>
                  <a:tcPr/>
                </a:tc>
              </a:tr>
              <a:tr h="960934">
                <a:tc>
                  <a:txBody>
                    <a:bodyPr/>
                    <a:lstStyle/>
                    <a:p>
                      <a:r>
                        <a:rPr lang="ka-GE" sz="2000" dirty="0" smtClean="0">
                          <a:solidFill>
                            <a:srgbClr val="C00000"/>
                          </a:solidFill>
                        </a:rPr>
                        <a:t>სცენარი 1: </a:t>
                      </a:r>
                      <a:r>
                        <a:rPr lang="ka-GE" sz="2000" dirty="0" smtClean="0"/>
                        <a:t>გამოვლენის  არსებული ტენდენცია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244.9 მილიონი ლარი</a:t>
                      </a:r>
                      <a:endParaRPr lang="en-US" sz="2400" dirty="0"/>
                    </a:p>
                  </a:txBody>
                  <a:tcPr anchor="ctr"/>
                </a:tc>
              </a:tr>
              <a:tr h="749203">
                <a:tc>
                  <a:txBody>
                    <a:bodyPr/>
                    <a:lstStyle/>
                    <a:p>
                      <a:r>
                        <a:rPr lang="ka-GE" sz="2000" dirty="0" smtClean="0">
                          <a:solidFill>
                            <a:srgbClr val="C00000"/>
                          </a:solidFill>
                        </a:rPr>
                        <a:t>სცენარი 2: </a:t>
                      </a:r>
                      <a:r>
                        <a:rPr lang="ka-GE" sz="2000" dirty="0" smtClean="0"/>
                        <a:t>გამოვლენის ინტენსიფიკაცია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dirty="0" smtClean="0"/>
                        <a:t>215.2 მილიონი ლარი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50720" y="4790420"/>
            <a:ext cx="5450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2800" b="1" dirty="0" smtClean="0">
                <a:solidFill>
                  <a:srgbClr val="FF0000"/>
                </a:solidFill>
              </a:rPr>
              <a:t>დანაზოგი: 29.7 მილიონი ლარი 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423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31620"/>
            <a:ext cx="6477000" cy="48577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66800" y="243840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 smtClean="0"/>
              <a:t>ინიციატივა „დავასრულოთ </a:t>
            </a:r>
            <a:r>
              <a:rPr lang="ka-GE" dirty="0"/>
              <a:t>შიდსის ეპიდიემია </a:t>
            </a:r>
            <a:r>
              <a:rPr lang="ka-GE" dirty="0" smtClean="0"/>
              <a:t>საქართველოში“ კონცეფციის წარდგენა აშშ ინფექციურ დაავადებათა და ალერგიის ნაციონალური ინსტიტუტის (</a:t>
            </a:r>
            <a:r>
              <a:rPr lang="en-US" dirty="0" smtClean="0"/>
              <a:t>NIAID/NIH)</a:t>
            </a:r>
            <a:r>
              <a:rPr lang="ka-GE" dirty="0" smtClean="0"/>
              <a:t> დირექტორთან პროფესორ ენტონი ფაუჩისთან შეხვედრის დროს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1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09600"/>
            <a:ext cx="7886700" cy="4633086"/>
          </a:xfrm>
        </p:spPr>
        <p:txBody>
          <a:bodyPr/>
          <a:lstStyle/>
          <a:p>
            <a:pPr marL="0" indent="0" algn="ctr">
              <a:buNone/>
            </a:pPr>
            <a:r>
              <a:rPr lang="ka-GE" sz="3600" dirty="0" smtClean="0"/>
              <a:t>საქართველოს აქვს რეალური და სრულია</a:t>
            </a:r>
            <a:r>
              <a:rPr lang="ka-GE" sz="3600" dirty="0"/>
              <a:t>დ</a:t>
            </a:r>
            <a:r>
              <a:rPr lang="ka-GE" sz="3600" dirty="0" smtClean="0"/>
              <a:t> უნიკალური შანსი გახდეს პირველი ქვეყანა მსოფლიოში, რომელმაც დაამარაცხა ორი ქრონიკული ინფექცია:</a:t>
            </a:r>
          </a:p>
          <a:p>
            <a:pPr marL="0" indent="0" algn="ctr">
              <a:buNone/>
            </a:pPr>
            <a:endParaRPr lang="ka-GE" sz="3600" dirty="0"/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C00000"/>
                </a:solidFill>
              </a:rPr>
              <a:t>C </a:t>
            </a:r>
            <a:r>
              <a:rPr lang="ka-GE" sz="4400" b="1" dirty="0" smtClean="0">
                <a:solidFill>
                  <a:srgbClr val="C00000"/>
                </a:solidFill>
              </a:rPr>
              <a:t>ჰეპატიტი და აივ/შიდსი</a:t>
            </a:r>
            <a:endParaRPr lang="en-GB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03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რეგისტრირებული შემთხვევების განაწილება გადაცემის გზების მიხედვით</a:t>
            </a:r>
            <a:endParaRPr lang="en-US" sz="2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800600" y="1371600"/>
            <a:ext cx="4040188" cy="639762"/>
          </a:xfrm>
        </p:spPr>
        <p:txBody>
          <a:bodyPr/>
          <a:lstStyle/>
          <a:p>
            <a:pPr algn="ctr"/>
            <a:r>
              <a:rPr lang="ka-GE" sz="1700" dirty="0" smtClean="0"/>
              <a:t>ყოველწლიური დინამიკა</a:t>
            </a:r>
            <a:endParaRPr lang="en-US" sz="1700" dirty="0"/>
          </a:p>
        </p:txBody>
      </p:sp>
      <p:graphicFrame>
        <p:nvGraphicFramePr>
          <p:cNvPr id="11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4884504"/>
              </p:ext>
            </p:extLst>
          </p:nvPr>
        </p:nvGraphicFramePr>
        <p:xfrm>
          <a:off x="4764448" y="2438223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384810" y="1375728"/>
            <a:ext cx="4041775" cy="639762"/>
          </a:xfrm>
        </p:spPr>
        <p:txBody>
          <a:bodyPr/>
          <a:lstStyle/>
          <a:p>
            <a:pPr algn="ctr"/>
            <a:r>
              <a:rPr lang="ka-GE" sz="1700" dirty="0" smtClean="0"/>
              <a:t>სულ რეგისტრირებული შემთხვევები</a:t>
            </a:r>
            <a:endParaRPr lang="en-US" sz="1700" dirty="0"/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6136963"/>
              </p:ext>
            </p:extLst>
          </p:nvPr>
        </p:nvGraphicFramePr>
        <p:xfrm>
          <a:off x="304800" y="2067328"/>
          <a:ext cx="4343400" cy="424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397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აივ/შიდსის და </a:t>
            </a:r>
            <a:r>
              <a:rPr lang="en-US" dirty="0" smtClean="0"/>
              <a:t>C </a:t>
            </a:r>
            <a:r>
              <a:rPr lang="ka-GE" dirty="0" smtClean="0"/>
              <a:t>ჰეპატიტის გავრცელება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467383"/>
              </p:ext>
            </p:extLst>
          </p:nvPr>
        </p:nvGraphicFramePr>
        <p:xfrm>
          <a:off x="628650" y="1463675"/>
          <a:ext cx="7886700" cy="3565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74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anti-HIV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anti-HCV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თანაფარდობა (</a:t>
                      </a:r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HCV/HIV)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საქართველო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208,800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ბელარუსი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უკრაინა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1,385,000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მოლდოვა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ლატვია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რუსეთი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1,363,330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4,932,000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403618">
                <a:tc>
                  <a:txBody>
                    <a:bodyPr/>
                    <a:lstStyle/>
                    <a:p>
                      <a:pPr marL="114300" indent="0" algn="l" fontAlgn="ctr"/>
                      <a:r>
                        <a:rPr lang="ka-GE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აშშ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39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აივ/შიდსით ავადმყოფთა სავარაუდო რიცხვი ყოველწლიურად იზრდება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109431"/>
              </p:ext>
            </p:extLst>
          </p:nvPr>
        </p:nvGraphicFramePr>
        <p:xfrm>
          <a:off x="628650" y="1463675"/>
          <a:ext cx="7886700" cy="4632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857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მდგრადი განვითარების მიზნები</a:t>
            </a:r>
            <a:br>
              <a:rPr lang="ka-GE" dirty="0" smtClean="0"/>
            </a:br>
            <a:r>
              <a:rPr lang="en-US" dirty="0" smtClean="0"/>
              <a:t>Sustainable Development Goals (SDG)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5314"/>
            <a:ext cx="7886700" cy="4633086"/>
          </a:xfrm>
        </p:spPr>
        <p:txBody>
          <a:bodyPr/>
          <a:lstStyle/>
          <a:p>
            <a:r>
              <a:rPr lang="ka-GE" sz="2400" b="1" dirty="0"/>
              <a:t>მიზანი 3: ჯანსაღი ცხოვრებისა და კეთილდღეობის უზრუნვლეყოფა ყველა ასაკის </a:t>
            </a:r>
            <a:r>
              <a:rPr lang="ka-GE" sz="2400" b="1" dirty="0" smtClean="0"/>
              <a:t>ადამიანისათვის</a:t>
            </a:r>
            <a:endParaRPr lang="en-US" sz="2400" b="1" dirty="0" smtClean="0"/>
          </a:p>
          <a:p>
            <a:pPr lvl="1">
              <a:spcBef>
                <a:spcPts val="2400"/>
              </a:spcBef>
            </a:pPr>
            <a:r>
              <a:rPr lang="en-US" sz="2000" b="1" dirty="0" smtClean="0">
                <a:solidFill>
                  <a:srgbClr val="C00000"/>
                </a:solidFill>
              </a:rPr>
              <a:t>2030 </a:t>
            </a:r>
            <a:r>
              <a:rPr lang="ka-GE" sz="2000" b="1" dirty="0" smtClean="0">
                <a:solidFill>
                  <a:srgbClr val="C00000"/>
                </a:solidFill>
              </a:rPr>
              <a:t>წლისათვის დასრულდეს შიდსის, ტუბერკულოზის, მალარიისა და უგულევებელყოფილი ტროპიკული დაავადებების ეპიდემიები და უზრუნველყოფილ იქნას ჰეპატიტებთან, წყლით გადამდებ დაავადებებსა და სხვა ინფექციურ დაავადებებთან ბრძოლის ღონისძიებები</a:t>
            </a:r>
            <a:endParaRPr lang="en-US" sz="20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0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2727"/>
            <a:ext cx="7886700" cy="62547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UNAIDS </a:t>
            </a:r>
            <a:r>
              <a:rPr lang="ka-GE" b="1" dirty="0" smtClean="0"/>
              <a:t>აივ/შიდსთან ბრძოლის სტრატეგია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09800"/>
            <a:ext cx="3868340" cy="685800"/>
          </a:xfrm>
        </p:spPr>
        <p:txBody>
          <a:bodyPr/>
          <a:lstStyle/>
          <a:p>
            <a:r>
              <a:rPr lang="ka-GE" sz="3200" dirty="0" smtClean="0">
                <a:solidFill>
                  <a:srgbClr val="C00000"/>
                </a:solidFill>
              </a:rPr>
              <a:t>90-90-90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819400"/>
            <a:ext cx="3868340" cy="3429000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  <a:defRPr/>
            </a:pPr>
            <a:r>
              <a:rPr lang="ka-GE" sz="2000" b="1" kern="0" dirty="0">
                <a:solidFill>
                  <a:srgbClr val="C00000"/>
                </a:solidFill>
                <a:latin typeface="+mn-lt"/>
              </a:rPr>
              <a:t>2020 წლისათვის:</a:t>
            </a:r>
            <a:endParaRPr lang="en-US" sz="2000" b="1" kern="0" dirty="0">
              <a:solidFill>
                <a:srgbClr val="C00000"/>
              </a:solidFill>
              <a:latin typeface="+mn-lt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ka-GE" sz="2000" kern="0" dirty="0">
                <a:latin typeface="+mn-lt"/>
              </a:rPr>
              <a:t>აივ/შიდსით ავადმყოფების 90% გამოვლენილია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ka-GE" sz="2000" kern="0" dirty="0">
                <a:latin typeface="+mn-lt"/>
              </a:rPr>
              <a:t>გამოვლენილი ავადმყოფების 90% მკურნალობაზეა</a:t>
            </a:r>
            <a:endParaRPr lang="en-US" sz="2000" kern="0" dirty="0">
              <a:latin typeface="+mn-lt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ka-GE" sz="2000" kern="0" dirty="0">
                <a:latin typeface="+mn-lt"/>
              </a:rPr>
              <a:t>მკურნალობაზე მყოფი ავადმყოფების 90%-ში ვირუსი </a:t>
            </a:r>
            <a:r>
              <a:rPr lang="ka-GE" sz="2000" kern="0" dirty="0" smtClean="0">
                <a:latin typeface="+mn-lt"/>
              </a:rPr>
              <a:t>არაგანსაზღვრადია</a:t>
            </a:r>
            <a:endParaRPr lang="en-US" sz="2000" kern="0" dirty="0">
              <a:latin typeface="+mn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7484" y="2209800"/>
            <a:ext cx="3887391" cy="671512"/>
          </a:xfrm>
        </p:spPr>
        <p:txBody>
          <a:bodyPr/>
          <a:lstStyle/>
          <a:p>
            <a:r>
              <a:rPr lang="ka-GE" sz="3200" dirty="0" smtClean="0">
                <a:solidFill>
                  <a:srgbClr val="C00000"/>
                </a:solidFill>
              </a:rPr>
              <a:t>95-95-95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819400"/>
            <a:ext cx="3887391" cy="342900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ka-GE" sz="2000" b="1" kern="0" dirty="0" smtClean="0">
                <a:solidFill>
                  <a:srgbClr val="C00000"/>
                </a:solidFill>
              </a:rPr>
              <a:t>2030 </a:t>
            </a:r>
            <a:r>
              <a:rPr lang="ka-GE" sz="2000" b="1" kern="0" dirty="0">
                <a:solidFill>
                  <a:srgbClr val="C00000"/>
                </a:solidFill>
              </a:rPr>
              <a:t>წლისათვის:</a:t>
            </a:r>
            <a:endParaRPr lang="en-US" sz="2000" b="1" kern="0" dirty="0">
              <a:solidFill>
                <a:srgbClr val="C0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ka-GE" sz="2000" kern="0" dirty="0"/>
              <a:t>აივ/შიდსით ავადმყოფების </a:t>
            </a:r>
            <a:r>
              <a:rPr lang="ka-GE" sz="2000" kern="0" dirty="0" smtClean="0"/>
              <a:t>95% </a:t>
            </a:r>
            <a:r>
              <a:rPr lang="ka-GE" sz="2000" kern="0" dirty="0"/>
              <a:t>გამოვლენილია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ka-GE" sz="2000" kern="0" dirty="0"/>
              <a:t>გამოვლენილი ავადმყოფების </a:t>
            </a:r>
            <a:r>
              <a:rPr lang="ka-GE" sz="2000" kern="0" dirty="0" smtClean="0"/>
              <a:t>95% </a:t>
            </a:r>
            <a:r>
              <a:rPr lang="ka-GE" sz="2000" kern="0" dirty="0"/>
              <a:t>მკურნალობაზეა</a:t>
            </a:r>
            <a:endParaRPr lang="en-US" sz="2000" kern="0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•"/>
              <a:defRPr/>
            </a:pPr>
            <a:r>
              <a:rPr lang="ka-GE" sz="2000" kern="0" dirty="0"/>
              <a:t>მკურნალობაზე მყოფი ავადმყოფების </a:t>
            </a:r>
            <a:r>
              <a:rPr lang="ka-GE" sz="2000" kern="0" dirty="0" smtClean="0"/>
              <a:t>95%-</a:t>
            </a:r>
            <a:r>
              <a:rPr lang="ka-GE" sz="2000" kern="0" dirty="0"/>
              <a:t>ში ვირუსი </a:t>
            </a:r>
            <a:r>
              <a:rPr lang="ka-GE" sz="2000" kern="0" dirty="0" smtClean="0"/>
              <a:t>არაგანსაზღვრადია</a:t>
            </a:r>
            <a:endParaRPr lang="en-US" sz="2000" kern="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1000" y="1066800"/>
            <a:ext cx="8458200" cy="990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68580" tIns="34290" rIns="68580" bIns="3429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ka-G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დავასრულოთ შიდსის ეპიდემია</a:t>
            </a:r>
          </a:p>
          <a:p>
            <a:endParaRPr lang="ka-G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Ending the AIDS epidemic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933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9841" y="176869"/>
            <a:ext cx="7886700" cy="1006474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Sylfaen" panose="010A0502050306030303" pitchFamily="18" charset="0"/>
              </a:rPr>
              <a:t>90-90-90 </a:t>
            </a:r>
            <a:r>
              <a:rPr lang="ka-GE" sz="4000" dirty="0" smtClean="0">
                <a:latin typeface="Sylfaen" panose="010A0502050306030303" pitchFamily="18" charset="0"/>
              </a:rPr>
              <a:t>მიზანი</a:t>
            </a:r>
            <a:endParaRPr lang="en-GB" sz="4000" dirty="0">
              <a:latin typeface="Sylfaen" panose="010A0502050306030303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29842" y="782359"/>
            <a:ext cx="3868340" cy="823912"/>
          </a:xfrm>
        </p:spPr>
        <p:txBody>
          <a:bodyPr/>
          <a:lstStyle/>
          <a:p>
            <a:r>
              <a:rPr lang="ka-GE" dirty="0" smtClean="0">
                <a:solidFill>
                  <a:srgbClr val="C00000"/>
                </a:solidFill>
                <a:latin typeface="Sylfaen" panose="010A0502050306030303" pitchFamily="18" charset="0"/>
              </a:rPr>
              <a:t>უკვე მიღწეულია</a:t>
            </a:r>
            <a:r>
              <a:rPr lang="ka-GE" dirty="0" smtClean="0">
                <a:solidFill>
                  <a:srgbClr val="C00000"/>
                </a:solidFill>
                <a:latin typeface="Sylfaen" panose="010A0502050306030303" pitchFamily="18" charset="0"/>
                <a:cs typeface="Calibri" panose="020F0502020204030204" pitchFamily="34" charset="0"/>
              </a:rPr>
              <a:t> (7)</a:t>
            </a:r>
            <a:endParaRPr lang="en-GB" dirty="0">
              <a:solidFill>
                <a:srgbClr val="C00000"/>
              </a:solidFill>
              <a:latin typeface="Sylfaen" panose="010A0502050306030303" pitchFamily="18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9842" y="1627187"/>
            <a:ext cx="3868340" cy="3809445"/>
          </a:xfrm>
        </p:spPr>
        <p:txBody>
          <a:bodyPr/>
          <a:lstStyle/>
          <a:p>
            <a:r>
              <a:rPr lang="ka-GE" sz="2200" dirty="0" smtClean="0">
                <a:latin typeface="Sylfaen" panose="010A0502050306030303" pitchFamily="18" charset="0"/>
              </a:rPr>
              <a:t>ბოტსვანა</a:t>
            </a:r>
          </a:p>
          <a:p>
            <a:r>
              <a:rPr lang="ka-GE" sz="2200" dirty="0">
                <a:latin typeface="Sylfaen" panose="010A0502050306030303" pitchFamily="18" charset="0"/>
              </a:rPr>
              <a:t>დანია</a:t>
            </a:r>
            <a:endParaRPr lang="ka-GE" sz="2200" dirty="0" smtClean="0">
              <a:latin typeface="Sylfaen" panose="010A0502050306030303" pitchFamily="18" charset="0"/>
            </a:endParaRPr>
          </a:p>
          <a:p>
            <a:r>
              <a:rPr lang="ka-GE" sz="2200" dirty="0" smtClean="0">
                <a:latin typeface="Sylfaen" panose="010A0502050306030303" pitchFamily="18" charset="0"/>
              </a:rPr>
              <a:t>დიდი ბრიტანეთი</a:t>
            </a:r>
          </a:p>
          <a:p>
            <a:r>
              <a:rPr lang="ka-GE" sz="2200" dirty="0">
                <a:latin typeface="Sylfaen" panose="010A0502050306030303" pitchFamily="18" charset="0"/>
              </a:rPr>
              <a:t>ისლანდია</a:t>
            </a:r>
            <a:endParaRPr lang="ka-GE" sz="2200" dirty="0" smtClean="0">
              <a:latin typeface="Sylfaen" panose="010A0502050306030303" pitchFamily="18" charset="0"/>
            </a:endParaRPr>
          </a:p>
          <a:p>
            <a:r>
              <a:rPr lang="ka-GE" sz="2200" dirty="0" smtClean="0">
                <a:latin typeface="Sylfaen" panose="010A0502050306030303" pitchFamily="18" charset="0"/>
              </a:rPr>
              <a:t>კამბოჯა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სინგაპური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შვედეთი</a:t>
            </a:r>
          </a:p>
          <a:p>
            <a:endParaRPr lang="en-GB" dirty="0">
              <a:latin typeface="Sylfaen" panose="010A0502050306030303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29151" y="782359"/>
            <a:ext cx="3887391" cy="823912"/>
          </a:xfrm>
        </p:spPr>
        <p:txBody>
          <a:bodyPr/>
          <a:lstStyle/>
          <a:p>
            <a:r>
              <a:rPr lang="ka-GE" dirty="0" smtClean="0">
                <a:solidFill>
                  <a:srgbClr val="C00000"/>
                </a:solidFill>
                <a:latin typeface="Sylfaen" panose="010A0502050306030303" pitchFamily="18" charset="0"/>
              </a:rPr>
              <a:t>თითქმის მიღწეულია (</a:t>
            </a:r>
            <a:r>
              <a:rPr lang="ka-GE" dirty="0" smtClean="0">
                <a:solidFill>
                  <a:srgbClr val="C00000"/>
                </a:solidFill>
                <a:latin typeface="Sylfaen" panose="010A0502050306030303" pitchFamily="18" charset="0"/>
                <a:cs typeface="Calibri" panose="020F0502020204030204" pitchFamily="34" charset="0"/>
              </a:rPr>
              <a:t>11</a:t>
            </a:r>
            <a:r>
              <a:rPr lang="ka-GE" dirty="0" smtClean="0">
                <a:solidFill>
                  <a:srgbClr val="C00000"/>
                </a:solidFill>
                <a:latin typeface="Sylfaen" panose="010A0502050306030303" pitchFamily="18" charset="0"/>
              </a:rPr>
              <a:t>)</a:t>
            </a:r>
            <a:endParaRPr lang="en-GB" dirty="0">
              <a:solidFill>
                <a:srgbClr val="C00000"/>
              </a:solidFill>
              <a:latin typeface="Sylfaen" panose="010A0502050306030303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29151" y="1627187"/>
            <a:ext cx="3887391" cy="3809445"/>
          </a:xfrm>
        </p:spPr>
        <p:txBody>
          <a:bodyPr/>
          <a:lstStyle/>
          <a:p>
            <a:r>
              <a:rPr lang="ka-GE" sz="2200" dirty="0" smtClean="0">
                <a:latin typeface="Sylfaen" panose="010A0502050306030303" pitchFamily="18" charset="0"/>
              </a:rPr>
              <a:t>ავსტრალია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ბელგია</a:t>
            </a:r>
          </a:p>
          <a:p>
            <a:r>
              <a:rPr lang="ka-GE" sz="2200" dirty="0">
                <a:latin typeface="Sylfaen" panose="010A0502050306030303" pitchFamily="18" charset="0"/>
              </a:rPr>
              <a:t>გერმანია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ესპანეთი</a:t>
            </a:r>
            <a:endParaRPr lang="en-US" sz="2200" dirty="0" smtClean="0">
              <a:latin typeface="Sylfaen" panose="010A0502050306030303" pitchFamily="18" charset="0"/>
            </a:endParaRPr>
          </a:p>
          <a:p>
            <a:r>
              <a:rPr lang="ka-GE" sz="2200" dirty="0" smtClean="0">
                <a:latin typeface="Sylfaen" panose="010A0502050306030303" pitchFamily="18" charset="0"/>
              </a:rPr>
              <a:t>საფრანგეთი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იტალია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კუვეიტი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ლუქსემბურგი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ნიდერლანდები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სვაზილენდი </a:t>
            </a:r>
          </a:p>
          <a:p>
            <a:r>
              <a:rPr lang="ka-GE" sz="2200" dirty="0" smtClean="0">
                <a:latin typeface="Sylfaen" panose="010A0502050306030303" pitchFamily="18" charset="0"/>
              </a:rPr>
              <a:t>შვეიცარია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17764" r="7669" b="35138"/>
          <a:stretch/>
        </p:blipFill>
        <p:spPr>
          <a:xfrm>
            <a:off x="6892972" y="6248401"/>
            <a:ext cx="2065971" cy="20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58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ChangeArrowheads="1"/>
          </p:cNvSpPr>
          <p:nvPr/>
        </p:nvSpPr>
        <p:spPr bwMode="auto">
          <a:xfrm>
            <a:off x="304800" y="381000"/>
            <a:ext cx="861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ka-GE" sz="3600" b="1" dirty="0">
                <a:latin typeface="BPG Glaho" pitchFamily="34" charset="0"/>
              </a:rPr>
              <a:t>წლის გარღვევა</a:t>
            </a:r>
            <a:r>
              <a:rPr lang="en-US" sz="3600" b="1" dirty="0">
                <a:latin typeface="BPG Glaho" pitchFamily="34" charset="0"/>
              </a:rPr>
              <a:t>, 2011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33400" y="1905000"/>
            <a:ext cx="4724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a-GE" sz="2400">
                <a:latin typeface="BPG Glaho" pitchFamily="34" charset="0"/>
              </a:rPr>
              <a:t>გამარჯვებული</a:t>
            </a:r>
            <a:r>
              <a:rPr lang="en-US" sz="2400">
                <a:latin typeface="BPG Glaho" pitchFamily="34" charset="0"/>
              </a:rPr>
              <a:t>:</a:t>
            </a:r>
          </a:p>
          <a:p>
            <a:r>
              <a:rPr lang="ka-GE" sz="2200">
                <a:solidFill>
                  <a:srgbClr val="FF0000"/>
                </a:solidFill>
                <a:latin typeface="BPG Glaho" pitchFamily="34" charset="0"/>
              </a:rPr>
              <a:t>აივ მკურნალობა პრევენციისავის</a:t>
            </a:r>
            <a:endParaRPr lang="en-US" sz="2200">
              <a:solidFill>
                <a:srgbClr val="FF0000"/>
              </a:solidFill>
              <a:latin typeface="BPG Glaho" pitchFamily="34" charset="0"/>
            </a:endParaRP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981200"/>
            <a:ext cx="3429000" cy="43608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571500" y="2881313"/>
            <a:ext cx="3924300" cy="3519487"/>
          </a:xfrm>
        </p:spPr>
        <p:txBody>
          <a:bodyPr/>
          <a:lstStyle/>
          <a:p>
            <a:pPr marL="0" indent="3175">
              <a:buFontTx/>
              <a:buNone/>
              <a:defRPr/>
            </a:pPr>
            <a:r>
              <a:rPr lang="ka-GE" sz="2000" b="1" dirty="0" smtClean="0">
                <a:latin typeface="BPG Glaho" pitchFamily="34" charset="0"/>
              </a:rPr>
              <a:t>ფინალისტები</a:t>
            </a:r>
            <a:r>
              <a:rPr lang="en-US" sz="2000" b="1" dirty="0" smtClean="0">
                <a:latin typeface="BPG Glaho" pitchFamily="34" charset="0"/>
              </a:rPr>
              <a:t>:</a:t>
            </a: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პროექტი ჰაიაბუზა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ანტიკური </a:t>
            </a:r>
            <a:r>
              <a:rPr lang="ka-GE" sz="1800" dirty="0" smtClean="0">
                <a:latin typeface="BPG Glaho" pitchFamily="34" charset="0"/>
              </a:rPr>
              <a:t>დნმ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ფოტოსისტემა</a:t>
            </a:r>
            <a:r>
              <a:rPr lang="en-US" sz="1700" dirty="0" smtClean="0">
                <a:latin typeface="BPG Glaho" pitchFamily="34" charset="0"/>
              </a:rPr>
              <a:t> II</a:t>
            </a: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ხელუხლებელი გაზი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მიკრობიომი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მალარიის ვაქცინა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ეგზოპლანეტები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ხელოვნური ცეოლითები</a:t>
            </a:r>
            <a:endParaRPr lang="en-US" sz="1700" dirty="0" smtClean="0">
              <a:latin typeface="BPG Glaho" pitchFamily="34" charset="0"/>
            </a:endParaRPr>
          </a:p>
          <a:p>
            <a:pPr marL="635000" lvl="1" indent="-234950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ka-GE" sz="1700" dirty="0" smtClean="0">
                <a:latin typeface="BPG Glaho" pitchFamily="34" charset="0"/>
              </a:rPr>
              <a:t>სიბერის უჯრედები</a:t>
            </a:r>
            <a:endParaRPr lang="en-US" sz="1700" dirty="0" smtClean="0">
              <a:latin typeface="BPG Glah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711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acirc_new_3X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dacirc_new_3X4" id="{C3A3EF6C-5612-4CAF-9365-7FF4E4D0B396}" vid="{440DF0B6-5263-41D2-A67F-038D2D2C70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idacirc_new_3X4</Template>
  <TotalTime>1838</TotalTime>
  <Words>760</Words>
  <Application>Microsoft Office PowerPoint</Application>
  <PresentationFormat>On-screen Show (4:3)</PresentationFormat>
  <Paragraphs>209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idacirc_new_3X4</vt:lpstr>
      <vt:lpstr>აივ/შიდსი საქართველოში: შიდსის ეპიდემიის დასრულების პერსპექტივა</vt:lpstr>
      <vt:lpstr>აივ/შიდსის რეგისტრირებული შემთხვევები</vt:lpstr>
      <vt:lpstr>რეგისტრირებული შემთხვევების განაწილება გადაცემის გზების მიხედვით</vt:lpstr>
      <vt:lpstr>აივ/შიდსის და C ჰეპატიტის გავრცელება</vt:lpstr>
      <vt:lpstr>აივ/შიდსით ავადმყოფთა სავარაუდო რიცხვი ყოველწლიურად იზრდება</vt:lpstr>
      <vt:lpstr>მდგრადი განვითარების მიზნები Sustainable Development Goals (SDG)</vt:lpstr>
      <vt:lpstr>UNAIDS აივ/შიდსთან ბრძოლის სტრატეგია</vt:lpstr>
      <vt:lpstr>90-90-90 მიზანი</vt:lpstr>
      <vt:lpstr>PowerPoint Presentation</vt:lpstr>
      <vt:lpstr>PowerPoint Presentation</vt:lpstr>
      <vt:lpstr>PowerPoint Presentation</vt:lpstr>
      <vt:lpstr>ადრეული არვ მკურნალობა საქართველოში</vt:lpstr>
      <vt:lpstr>ვირუსის სუპრესიის მაჩვენებლები აღმოსავლეთ ევროპის რეგიონში</vt:lpstr>
      <vt:lpstr>გამოვლენისა და მკურნალობის კასკადი</vt:lpstr>
      <vt:lpstr>აივ/შიდსის გამოვლენის მაჩვენებელი</vt:lpstr>
      <vt:lpstr>2016 – 2017 წლებში გამოვლენილი აივ ინფიცირებული პირების  განაწილება</vt:lpstr>
      <vt:lpstr>დედიდან-შვილზე აივ გადაცემის ელიმინაცია</vt:lpstr>
      <vt:lpstr>ინიციატივა  დავასრულოთ შიდსის ეპიდემია საქართველოში </vt:lpstr>
      <vt:lpstr>UNAIDS-ის სამიზნეები შიდსის ეპიდემიის დასრულებისთვის</vt:lpstr>
      <vt:lpstr>გამოვიკვლიოთ ყველა</vt:lpstr>
      <vt:lpstr>ეპიდემიის განვითარების 2 სცენარი</vt:lpstr>
      <vt:lpstr>ეპიდემიის განვითარების ორი სცენარი: ახალი შემთხვევები, 2018-2030</vt:lpstr>
      <vt:lpstr>ეპიდემიის განვითარების ორი სცენარი: არვ მკურნალობაზე მყოფი პირები, 2018-2030</vt:lpstr>
      <vt:lpstr>ეპიდემიის განვითარების ორი სცენარი: აივ/შიდსის ამბულატორიული მკურნალობის ხარჯები, 2018-2030</vt:lpstr>
      <vt:lpstr>ეპიდემიის განვითარების ორი სცენარი: აივ/შიდსის ჰოსპიტალიზაციის ხარჯები, 2018-2030</vt:lpstr>
      <vt:lpstr>აივ/შიდსის მკურნალობის ჯამური ხარჯები 2018-2030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</dc:title>
  <dc:creator>Nikoloz Chxartishvili</dc:creator>
  <cp:lastModifiedBy>User</cp:lastModifiedBy>
  <cp:revision>100</cp:revision>
  <cp:lastPrinted>2017-11-23T16:14:54Z</cp:lastPrinted>
  <dcterms:created xsi:type="dcterms:W3CDTF">2017-11-07T09:43:11Z</dcterms:created>
  <dcterms:modified xsi:type="dcterms:W3CDTF">2017-12-11T13:02:06Z</dcterms:modified>
</cp:coreProperties>
</file>